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9" r:id="rId2"/>
    <p:sldId id="257" r:id="rId3"/>
    <p:sldId id="271" r:id="rId4"/>
    <p:sldId id="259" r:id="rId5"/>
    <p:sldId id="274" r:id="rId6"/>
    <p:sldId id="261" r:id="rId7"/>
    <p:sldId id="262" r:id="rId8"/>
    <p:sldId id="264" r:id="rId9"/>
    <p:sldId id="263" r:id="rId10"/>
    <p:sldId id="273" r:id="rId11"/>
    <p:sldId id="272" r:id="rId12"/>
    <p:sldId id="266" r:id="rId1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7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3E7"/>
    <a:srgbClr val="4EC0BA"/>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autoAdjust="0"/>
  </p:normalViewPr>
  <p:slideViewPr>
    <p:cSldViewPr snapToGrid="0">
      <p:cViewPr varScale="1">
        <p:scale>
          <a:sx n="110" d="100"/>
          <a:sy n="110" d="100"/>
        </p:scale>
        <p:origin x="1272" y="114"/>
      </p:cViewPr>
      <p:guideLst>
        <p:guide orient="horz" pos="2160"/>
        <p:guide pos="307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123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EABC7FE-32ED-51AD-F0EE-B4CE2D2EA38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03DB220-5D65-4CE1-B008-0143CBA037A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BDBEDDF-F179-4083-8B95-405DC5525965}" type="datetimeFigureOut">
              <a:rPr kumimoji="1" lang="ja-JP" altLang="en-US" smtClean="0"/>
              <a:t>2025/6/9</a:t>
            </a:fld>
            <a:endParaRPr kumimoji="1" lang="ja-JP" altLang="en-US"/>
          </a:p>
        </p:txBody>
      </p:sp>
      <p:sp>
        <p:nvSpPr>
          <p:cNvPr id="4" name="フッター プレースホルダー 3">
            <a:extLst>
              <a:ext uri="{FF2B5EF4-FFF2-40B4-BE49-F238E27FC236}">
                <a16:creationId xmlns:a16="http://schemas.microsoft.com/office/drawing/2014/main" id="{2EEAEE65-5712-493C-5531-91300F26BD1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3E4545E-4763-2ED1-A384-A4E8985D92F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FFBBDB1-3544-4182-8A20-6F8273D69606}" type="slidenum">
              <a:rPr kumimoji="1" lang="ja-JP" altLang="en-US" smtClean="0"/>
              <a:t>‹#›</a:t>
            </a:fld>
            <a:endParaRPr kumimoji="1" lang="ja-JP" altLang="en-US"/>
          </a:p>
        </p:txBody>
      </p:sp>
    </p:spTree>
    <p:extLst>
      <p:ext uri="{BB962C8B-B14F-4D97-AF65-F5344CB8AC3E}">
        <p14:creationId xmlns:p14="http://schemas.microsoft.com/office/powerpoint/2010/main" val="3461355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CB58FA-1BAE-455E-B75D-8BFE48D48660}" type="datetimeFigureOut">
              <a:rPr kumimoji="1" lang="ja-JP" altLang="en-US" smtClean="0"/>
              <a:t>2025/6/9</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A20906-D8BD-43DF-A88E-715FF5325822}" type="slidenum">
              <a:rPr kumimoji="1" lang="ja-JP" altLang="en-US" smtClean="0"/>
              <a:t>‹#›</a:t>
            </a:fld>
            <a:endParaRPr kumimoji="1" lang="ja-JP" altLang="en-US"/>
          </a:p>
        </p:txBody>
      </p:sp>
    </p:spTree>
    <p:extLst>
      <p:ext uri="{BB962C8B-B14F-4D97-AF65-F5344CB8AC3E}">
        <p14:creationId xmlns:p14="http://schemas.microsoft.com/office/powerpoint/2010/main" val="20573035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03BF6F-9DBE-4D8B-973B-1652415445B2}" type="datetime1">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32998358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4322A8-C641-443E-B177-40A86D5CB178}" type="datetime1">
              <a:rPr kumimoji="1" lang="ja-JP" altLang="en-US" smtClean="0"/>
              <a:t>2025/6/9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93174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5E4786-9DBA-45F5-8A1C-ACDA5B667FC4}" type="datetime1">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209233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16D68A-FAE5-4E7D-9D45-96F16A4C716B}" type="datetime1">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403144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A7A76-CC49-204A-1EB8-4F88839B2A5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0A406BF-C826-094A-74A6-782A919290E5}"/>
              </a:ext>
            </a:extLst>
          </p:cNvPr>
          <p:cNvSpPr>
            <a:spLocks noGrp="1"/>
          </p:cNvSpPr>
          <p:nvPr>
            <p:ph type="dt" sz="half" idx="10"/>
          </p:nvPr>
        </p:nvSpPr>
        <p:spPr/>
        <p:txBody>
          <a:bodyPr/>
          <a:lstStyle/>
          <a:p>
            <a:fld id="{CD0B476C-57F2-4D1D-80CA-94694EA0BE63}" type="datetime1">
              <a:rPr kumimoji="1" lang="ja-JP" altLang="en-US" smtClean="0"/>
              <a:t>2025/6/9</a:t>
            </a:fld>
            <a:endParaRPr kumimoji="1" lang="ja-JP" altLang="en-US"/>
          </a:p>
        </p:txBody>
      </p:sp>
      <p:sp>
        <p:nvSpPr>
          <p:cNvPr id="4" name="フッター プレースホルダー 3">
            <a:extLst>
              <a:ext uri="{FF2B5EF4-FFF2-40B4-BE49-F238E27FC236}">
                <a16:creationId xmlns:a16="http://schemas.microsoft.com/office/drawing/2014/main" id="{281EAE35-FEAA-3059-B47D-CB8817089C1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CA3D757-C902-651A-1B5A-80EC2CB27E70}"/>
              </a:ext>
            </a:extLst>
          </p:cNvPr>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
        <p:nvSpPr>
          <p:cNvPr id="7" name="テキスト プレースホルダー 6">
            <a:extLst>
              <a:ext uri="{FF2B5EF4-FFF2-40B4-BE49-F238E27FC236}">
                <a16:creationId xmlns:a16="http://schemas.microsoft.com/office/drawing/2014/main" id="{126611E8-6AAD-DC2D-D94C-788504BD4384}"/>
              </a:ext>
            </a:extLst>
          </p:cNvPr>
          <p:cNvSpPr>
            <a:spLocks noGrp="1"/>
          </p:cNvSpPr>
          <p:nvPr>
            <p:ph type="body" sz="quarter" idx="13" hasCustomPrompt="1"/>
          </p:nvPr>
        </p:nvSpPr>
        <p:spPr>
          <a:xfrm>
            <a:off x="887964" y="2146231"/>
            <a:ext cx="5445125" cy="649977"/>
          </a:xfrm>
        </p:spPr>
        <p:txBody>
          <a:bodyPr>
            <a:normAutofit/>
          </a:bodyPr>
          <a:lstStyle>
            <a:lvl1pPr marL="0" indent="0">
              <a:buNone/>
              <a:defRPr sz="4000">
                <a:latin typeface="+mj-ea"/>
                <a:ea typeface="+mj-ea"/>
              </a:defRPr>
            </a:lvl1pPr>
          </a:lstStyle>
          <a:p>
            <a:pPr lvl="0"/>
            <a:r>
              <a:rPr kumimoji="1" lang="ja-JP" altLang="en-US" dirty="0"/>
              <a:t>タイトル</a:t>
            </a:r>
          </a:p>
        </p:txBody>
      </p:sp>
      <p:sp>
        <p:nvSpPr>
          <p:cNvPr id="8" name="テキスト プレースホルダー 6">
            <a:extLst>
              <a:ext uri="{FF2B5EF4-FFF2-40B4-BE49-F238E27FC236}">
                <a16:creationId xmlns:a16="http://schemas.microsoft.com/office/drawing/2014/main" id="{05EBD3CD-32AE-197C-6ED6-84BD14964871}"/>
              </a:ext>
            </a:extLst>
          </p:cNvPr>
          <p:cNvSpPr>
            <a:spLocks noGrp="1"/>
          </p:cNvSpPr>
          <p:nvPr>
            <p:ph type="body" sz="quarter" idx="14" hasCustomPrompt="1"/>
          </p:nvPr>
        </p:nvSpPr>
        <p:spPr>
          <a:xfrm>
            <a:off x="887964" y="3104012"/>
            <a:ext cx="5445125" cy="365126"/>
          </a:xfrm>
        </p:spPr>
        <p:txBody>
          <a:bodyPr>
            <a:normAutofit/>
          </a:bodyPr>
          <a:lstStyle>
            <a:lvl1pPr marL="0" indent="0">
              <a:buNone/>
              <a:defRPr sz="1800">
                <a:latin typeface="+mj-ea"/>
                <a:ea typeface="+mj-ea"/>
              </a:defRPr>
            </a:lvl1pPr>
          </a:lstStyle>
          <a:p>
            <a:pPr lvl="0"/>
            <a:r>
              <a:rPr kumimoji="1" lang="en-US" altLang="ja-JP" dirty="0"/>
              <a:t>【</a:t>
            </a:r>
            <a:r>
              <a:rPr kumimoji="1" lang="ja-JP" altLang="en-US" dirty="0"/>
              <a:t>団体・法人名</a:t>
            </a:r>
            <a:r>
              <a:rPr kumimoji="1" lang="en-US" altLang="ja-JP" dirty="0"/>
              <a:t>】xxx</a:t>
            </a:r>
            <a:r>
              <a:rPr kumimoji="1" lang="ja-JP" altLang="en-US" dirty="0"/>
              <a:t>株式会社</a:t>
            </a:r>
          </a:p>
        </p:txBody>
      </p:sp>
      <p:sp>
        <p:nvSpPr>
          <p:cNvPr id="9" name="テキスト プレースホルダー 6">
            <a:extLst>
              <a:ext uri="{FF2B5EF4-FFF2-40B4-BE49-F238E27FC236}">
                <a16:creationId xmlns:a16="http://schemas.microsoft.com/office/drawing/2014/main" id="{FC0F3C7C-13F1-CFCE-0CAB-39E1C0AA53BA}"/>
              </a:ext>
            </a:extLst>
          </p:cNvPr>
          <p:cNvSpPr>
            <a:spLocks noGrp="1"/>
          </p:cNvSpPr>
          <p:nvPr>
            <p:ph type="body" sz="quarter" idx="15" hasCustomPrompt="1"/>
          </p:nvPr>
        </p:nvSpPr>
        <p:spPr>
          <a:xfrm>
            <a:off x="887964" y="3492778"/>
            <a:ext cx="5445125" cy="365126"/>
          </a:xfrm>
        </p:spPr>
        <p:txBody>
          <a:bodyPr>
            <a:normAutofit/>
          </a:bodyPr>
          <a:lstStyle>
            <a:lvl1pPr marL="0" indent="0">
              <a:buNone/>
              <a:defRPr sz="1800">
                <a:latin typeface="+mj-ea"/>
                <a:ea typeface="+mj-ea"/>
              </a:defRPr>
            </a:lvl1pPr>
          </a:lstStyle>
          <a:p>
            <a:pPr lvl="0"/>
            <a:r>
              <a:rPr kumimoji="1" lang="en-US" altLang="ja-JP" dirty="0" err="1"/>
              <a:t>xxxx</a:t>
            </a:r>
            <a:r>
              <a:rPr kumimoji="1" lang="ja-JP" altLang="en-US" dirty="0"/>
              <a:t>年</a:t>
            </a:r>
            <a:r>
              <a:rPr kumimoji="1" lang="en-US" altLang="ja-JP" dirty="0"/>
              <a:t>xx</a:t>
            </a:r>
            <a:r>
              <a:rPr kumimoji="1" lang="ja-JP" altLang="en-US" dirty="0"/>
              <a:t>月</a:t>
            </a:r>
            <a:r>
              <a:rPr kumimoji="1" lang="en-US" altLang="ja-JP" dirty="0"/>
              <a:t>xx</a:t>
            </a:r>
            <a:r>
              <a:rPr kumimoji="1" lang="ja-JP" altLang="en-US" dirty="0"/>
              <a:t>日</a:t>
            </a:r>
          </a:p>
        </p:txBody>
      </p:sp>
    </p:spTree>
    <p:extLst>
      <p:ext uri="{BB962C8B-B14F-4D97-AF65-F5344CB8AC3E}">
        <p14:creationId xmlns:p14="http://schemas.microsoft.com/office/powerpoint/2010/main" val="3795676862"/>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D14248-09FC-4BCD-92C2-65A9DBE600A0}" type="datetime1">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2984511018"/>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AE6BB8-721B-409C-9CDB-259AA54EAEC9}" type="datetime1">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150319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ABC9F9-2EB6-44E8-9143-8C914B5F01F5}" type="datetime1">
              <a:rPr kumimoji="1" lang="ja-JP" altLang="en-US" smtClean="0"/>
              <a:t>2025/6/9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302092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3865FEB-494F-49CC-BB79-823A41A20DF6}" type="datetime1">
              <a:rPr kumimoji="1" lang="ja-JP" altLang="en-US" smtClean="0"/>
              <a:t>2025/6/9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428019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5F7F59C-5C33-42FD-8D85-6BE693FCF2B7}" type="datetime1">
              <a:rPr kumimoji="1" lang="ja-JP" altLang="en-US" smtClean="0"/>
              <a:t>2025/6/9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188196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8E6DE-9FB4-4523-A63D-6C6F0308EE50}" type="datetime1">
              <a:rPr kumimoji="1" lang="ja-JP" altLang="en-US" smtClean="0"/>
              <a:t>2025/6/9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109426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1106E9-84C9-4DA3-B9B9-A99BAC6B504F}" type="datetime1">
              <a:rPr kumimoji="1" lang="ja-JP" altLang="en-US" smtClean="0"/>
              <a:t>2025/6/9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426429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DC438-4026-4CDC-9BA4-104354914965}" type="datetime1">
              <a:rPr kumimoji="1" lang="ja-JP" altLang="en-US" smtClean="0"/>
              <a:t>2025/6/9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123447857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小型の球体と大型の球体">
            <a:extLst>
              <a:ext uri="{FF2B5EF4-FFF2-40B4-BE49-F238E27FC236}">
                <a16:creationId xmlns:a16="http://schemas.microsoft.com/office/drawing/2014/main" id="{9AF35A6B-537B-23D5-A154-132D154BCCC9}"/>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139" b="96435" l="703" r="72813">
                        <a14:foregroundMark x1="11120" y1="6481" x2="36406" y2="12454"/>
                        <a14:foregroundMark x1="37943" y1="4769" x2="38698" y2="29537"/>
                        <a14:foregroundMark x1="729" y1="2639" x2="7969" y2="139"/>
                        <a14:foregroundMark x1="41172" y1="19167" x2="43281" y2="28565"/>
                        <a14:foregroundMark x1="43281" y1="28565" x2="44557" y2="53056"/>
                        <a14:foregroundMark x1="44557" y1="53056" x2="38802" y2="96435"/>
                        <a14:foregroundMark x1="32318" y1="78009" x2="6589" y2="87130"/>
                        <a14:foregroundMark x1="6589" y1="87130" x2="4505" y2="87037"/>
                        <a14:backgroundMark x1="66250" y1="45694" x2="66250" y2="45694"/>
                        <a14:backgroundMark x1="61823" y1="33565" x2="59349" y2="54167"/>
                        <a14:backgroundMark x1="59349" y1="54167" x2="59349" y2="54167"/>
                      </a14:backgroundRemoval>
                    </a14:imgEffect>
                  </a14:imgLayer>
                </a14:imgProps>
              </a:ext>
              <a:ext uri="{28A0092B-C50C-407E-A947-70E740481C1C}">
                <a14:useLocalDpi xmlns:a14="http://schemas.microsoft.com/office/drawing/2010/main" val="0"/>
              </a:ext>
            </a:extLst>
          </a:blip>
          <a:srcRect r="49685"/>
          <a:stretch/>
        </p:blipFill>
        <p:spPr>
          <a:xfrm>
            <a:off x="-10250" y="-35584"/>
            <a:ext cx="6166310" cy="6893584"/>
          </a:xfrm>
          <a:prstGeom prst="rect">
            <a:avLst/>
          </a:prstGeom>
        </p:spPr>
      </p:pic>
      <p:sp>
        <p:nvSpPr>
          <p:cNvPr id="5" name="正方形/長方形 4">
            <a:extLst>
              <a:ext uri="{FF2B5EF4-FFF2-40B4-BE49-F238E27FC236}">
                <a16:creationId xmlns:a16="http://schemas.microsoft.com/office/drawing/2014/main" id="{613AB144-DBA2-9681-9C66-4B7C1B6DB590}"/>
              </a:ext>
            </a:extLst>
          </p:cNvPr>
          <p:cNvSpPr/>
          <p:nvPr/>
        </p:nvSpPr>
        <p:spPr>
          <a:xfrm>
            <a:off x="7124700" y="558800"/>
            <a:ext cx="2171700" cy="7239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bg1"/>
                </a:solidFill>
                <a:latin typeface="+mj-ea"/>
                <a:ea typeface="+mj-ea"/>
              </a:rPr>
              <a:t>二次審査用</a:t>
            </a:r>
            <a:endParaRPr kumimoji="1" lang="ja-JP" altLang="en-US" sz="2800" b="1" dirty="0">
              <a:solidFill>
                <a:schemeClr val="bg1"/>
              </a:solidFill>
              <a:latin typeface="+mj-ea"/>
              <a:ea typeface="+mj-ea"/>
            </a:endParaRPr>
          </a:p>
        </p:txBody>
      </p:sp>
      <p:sp>
        <p:nvSpPr>
          <p:cNvPr id="6" name="タイトル 1">
            <a:extLst>
              <a:ext uri="{FF2B5EF4-FFF2-40B4-BE49-F238E27FC236}">
                <a16:creationId xmlns:a16="http://schemas.microsoft.com/office/drawing/2014/main" id="{897D23F9-3E25-1176-0489-0ABB0BB39717}"/>
              </a:ext>
            </a:extLst>
          </p:cNvPr>
          <p:cNvSpPr txBox="1">
            <a:spLocks/>
          </p:cNvSpPr>
          <p:nvPr/>
        </p:nvSpPr>
        <p:spPr>
          <a:xfrm>
            <a:off x="520169" y="4173736"/>
            <a:ext cx="8722788" cy="1781788"/>
          </a:xfrm>
          <a:prstGeom prst="rect">
            <a:avLst/>
          </a:prstGeom>
        </p:spPr>
        <p:txBody>
          <a:bodyPr vert="horz" lIns="99060" tIns="49530" rIns="99060" bIns="49530" rtlCol="0" anchor="ctr">
            <a:normAutofit/>
          </a:bodyPr>
          <a:lstStyle>
            <a:lvl1pPr algn="ctr" defTabSz="914400"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en-US" altLang="ja-JP" sz="1600" dirty="0">
                <a:solidFill>
                  <a:srgbClr val="FF0000"/>
                </a:solidFill>
                <a:latin typeface="+mj-ea"/>
                <a:ea typeface="+mj-ea"/>
              </a:rPr>
              <a:t>※</a:t>
            </a:r>
            <a:r>
              <a:rPr lang="ja-JP" altLang="en-US" sz="1600" dirty="0">
                <a:solidFill>
                  <a:srgbClr val="FF0000"/>
                </a:solidFill>
                <a:latin typeface="+mj-ea"/>
                <a:ea typeface="+mj-ea"/>
              </a:rPr>
              <a:t>本様式は、自由に枚数・デザインを変更して頂いて構いません。</a:t>
            </a:r>
            <a:endParaRPr lang="en-US" altLang="ja-JP" sz="1600" dirty="0">
              <a:solidFill>
                <a:srgbClr val="FF0000"/>
              </a:solidFill>
              <a:latin typeface="+mj-ea"/>
              <a:ea typeface="+mj-ea"/>
            </a:endParaRPr>
          </a:p>
          <a:p>
            <a:pPr algn="l"/>
            <a:r>
              <a:rPr lang="ja-JP" altLang="en-US" sz="1600" dirty="0">
                <a:solidFill>
                  <a:srgbClr val="FF0000"/>
                </a:solidFill>
                <a:latin typeface="+mj-ea"/>
                <a:ea typeface="+mj-ea"/>
              </a:rPr>
              <a:t>スライドサイズを</a:t>
            </a:r>
            <a:r>
              <a:rPr lang="en-US" altLang="ja-JP" sz="1600" dirty="0">
                <a:solidFill>
                  <a:srgbClr val="FF0000"/>
                </a:solidFill>
                <a:latin typeface="+mj-ea"/>
                <a:ea typeface="+mj-ea"/>
              </a:rPr>
              <a:t>16:9</a:t>
            </a:r>
            <a:r>
              <a:rPr lang="ja-JP" altLang="en-US" sz="1600" dirty="0">
                <a:solidFill>
                  <a:srgbClr val="FF0000"/>
                </a:solidFill>
                <a:latin typeface="+mj-ea"/>
                <a:ea typeface="+mj-ea"/>
              </a:rPr>
              <a:t>に変更することも可とします。</a:t>
            </a:r>
          </a:p>
        </p:txBody>
      </p:sp>
      <p:sp>
        <p:nvSpPr>
          <p:cNvPr id="7" name="正方形/長方形 6">
            <a:extLst>
              <a:ext uri="{FF2B5EF4-FFF2-40B4-BE49-F238E27FC236}">
                <a16:creationId xmlns:a16="http://schemas.microsoft.com/office/drawing/2014/main" id="{D7CB153F-9D9F-DDC5-4FBC-311FD7DDA407}"/>
              </a:ext>
            </a:extLst>
          </p:cNvPr>
          <p:cNvSpPr/>
          <p:nvPr/>
        </p:nvSpPr>
        <p:spPr>
          <a:xfrm>
            <a:off x="5871925" y="6557837"/>
            <a:ext cx="3655168" cy="276999"/>
          </a:xfrm>
          <a:prstGeom prst="rect">
            <a:avLst/>
          </a:prstGeom>
        </p:spPr>
        <p:txBody>
          <a:bodyPr wrap="none">
            <a:spAutoFit/>
          </a:bodyPr>
          <a:lstStyle/>
          <a:p>
            <a:r>
              <a:rPr lang="ja-JP" altLang="en-US" sz="1200" b="1" dirty="0">
                <a:solidFill>
                  <a:srgbClr val="2E2E38"/>
                </a:solidFill>
                <a:latin typeface="+mj-ea"/>
                <a:ea typeface="+mj-ea"/>
              </a:rPr>
              <a:t>令和</a:t>
            </a:r>
            <a:r>
              <a:rPr lang="en-US" altLang="ja-JP" sz="1200" b="1" dirty="0">
                <a:solidFill>
                  <a:srgbClr val="2E2E38"/>
                </a:solidFill>
                <a:latin typeface="+mj-ea"/>
                <a:ea typeface="+mj-ea"/>
              </a:rPr>
              <a:t>7</a:t>
            </a:r>
            <a:r>
              <a:rPr lang="ja-JP" altLang="en-US" sz="1200" b="1" dirty="0">
                <a:solidFill>
                  <a:srgbClr val="2E2E38"/>
                </a:solidFill>
                <a:latin typeface="+mj-ea"/>
                <a:ea typeface="+mj-ea"/>
              </a:rPr>
              <a:t>年度</a:t>
            </a:r>
            <a:r>
              <a:rPr lang="en-US" altLang="ja-JP" sz="1200" b="1" dirty="0">
                <a:solidFill>
                  <a:srgbClr val="2E2E38"/>
                </a:solidFill>
                <a:latin typeface="+mj-ea"/>
                <a:ea typeface="+mj-ea"/>
              </a:rPr>
              <a:t>UX</a:t>
            </a:r>
            <a:r>
              <a:rPr lang="ja-JP" altLang="en-US" sz="1200" b="1" dirty="0">
                <a:solidFill>
                  <a:srgbClr val="2E2E38"/>
                </a:solidFill>
                <a:latin typeface="+mj-ea"/>
                <a:ea typeface="+mj-ea"/>
              </a:rPr>
              <a:t>プロジェクト実証実験サポート事業</a:t>
            </a:r>
            <a:endParaRPr lang="ja-JP" altLang="en-US" sz="1200" b="1" dirty="0">
              <a:latin typeface="+mj-ea"/>
              <a:ea typeface="+mj-ea"/>
            </a:endParaRPr>
          </a:p>
        </p:txBody>
      </p:sp>
      <p:sp>
        <p:nvSpPr>
          <p:cNvPr id="3" name="テキスト プレースホルダー 2">
            <a:extLst>
              <a:ext uri="{FF2B5EF4-FFF2-40B4-BE49-F238E27FC236}">
                <a16:creationId xmlns:a16="http://schemas.microsoft.com/office/drawing/2014/main" id="{F500E4BA-7F66-7ED7-DEE8-910DB28666EB}"/>
              </a:ext>
            </a:extLst>
          </p:cNvPr>
          <p:cNvSpPr>
            <a:spLocks noGrp="1"/>
          </p:cNvSpPr>
          <p:nvPr>
            <p:ph type="body" sz="quarter" idx="13"/>
          </p:nvPr>
        </p:nvSpPr>
        <p:spPr>
          <a:xfrm>
            <a:off x="520169" y="1907692"/>
            <a:ext cx="5445125" cy="649977"/>
          </a:xfrm>
        </p:spPr>
        <p:txBody>
          <a:bodyPr/>
          <a:lstStyle/>
          <a:p>
            <a:endParaRPr kumimoji="1" lang="ja-JP" altLang="en-US" dirty="0"/>
          </a:p>
        </p:txBody>
      </p:sp>
      <p:sp>
        <p:nvSpPr>
          <p:cNvPr id="8" name="テキスト プレースホルダー 3">
            <a:extLst>
              <a:ext uri="{FF2B5EF4-FFF2-40B4-BE49-F238E27FC236}">
                <a16:creationId xmlns:a16="http://schemas.microsoft.com/office/drawing/2014/main" id="{E1CFEFB1-4D1B-FBBE-FEFF-C63860CA081C}"/>
              </a:ext>
            </a:extLst>
          </p:cNvPr>
          <p:cNvSpPr>
            <a:spLocks noGrp="1"/>
          </p:cNvSpPr>
          <p:nvPr>
            <p:ph type="body" sz="quarter" idx="14"/>
          </p:nvPr>
        </p:nvSpPr>
        <p:spPr>
          <a:xfrm>
            <a:off x="520169" y="2817531"/>
            <a:ext cx="5445125" cy="365126"/>
          </a:xfrm>
        </p:spPr>
        <p:txBody>
          <a:bodyPr/>
          <a:lstStyle/>
          <a:p>
            <a:endParaRPr kumimoji="1" lang="ja-JP" altLang="en-US"/>
          </a:p>
        </p:txBody>
      </p:sp>
      <p:sp>
        <p:nvSpPr>
          <p:cNvPr id="9" name="テキスト プレースホルダー 4">
            <a:extLst>
              <a:ext uri="{FF2B5EF4-FFF2-40B4-BE49-F238E27FC236}">
                <a16:creationId xmlns:a16="http://schemas.microsoft.com/office/drawing/2014/main" id="{0B69F439-B073-0B34-23E3-79DACEF9FBE4}"/>
              </a:ext>
            </a:extLst>
          </p:cNvPr>
          <p:cNvSpPr>
            <a:spLocks noGrp="1"/>
          </p:cNvSpPr>
          <p:nvPr>
            <p:ph type="body" sz="quarter" idx="15"/>
          </p:nvPr>
        </p:nvSpPr>
        <p:spPr>
          <a:xfrm>
            <a:off x="520169" y="3206297"/>
            <a:ext cx="5445125" cy="365126"/>
          </a:xfrm>
        </p:spPr>
        <p:txBody>
          <a:bodyPr/>
          <a:lstStyle/>
          <a:p>
            <a:endParaRPr kumimoji="1" lang="ja-JP" altLang="en-US" dirty="0"/>
          </a:p>
        </p:txBody>
      </p:sp>
      <p:sp>
        <p:nvSpPr>
          <p:cNvPr id="10" name="スライド番号プレースホルダー 9"/>
          <p:cNvSpPr>
            <a:spLocks noGrp="1"/>
          </p:cNvSpPr>
          <p:nvPr>
            <p:ph type="sldNum" sz="quarter" idx="12"/>
          </p:nvPr>
        </p:nvSpPr>
        <p:spPr>
          <a:xfrm>
            <a:off x="7580463" y="6298731"/>
            <a:ext cx="2228850" cy="365125"/>
          </a:xfrm>
        </p:spPr>
        <p:txBody>
          <a:bodyPr/>
          <a:lstStyle/>
          <a:p>
            <a:fld id="{382BD239-D7B6-4815-96F5-3B29FECFA5F0}" type="slidenum">
              <a:rPr kumimoji="1" lang="ja-JP" altLang="en-US" smtClean="0"/>
              <a:t>1</a:t>
            </a:fld>
            <a:endParaRPr kumimoji="1" lang="ja-JP" altLang="en-US" dirty="0"/>
          </a:p>
        </p:txBody>
      </p:sp>
    </p:spTree>
    <p:extLst>
      <p:ext uri="{BB962C8B-B14F-4D97-AF65-F5344CB8AC3E}">
        <p14:creationId xmlns:p14="http://schemas.microsoft.com/office/powerpoint/2010/main" val="284807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48433" y="289867"/>
            <a:ext cx="9095458" cy="461665"/>
          </a:xfrm>
          <a:prstGeom prst="rect">
            <a:avLst/>
          </a:prstGeom>
          <a:noFill/>
        </p:spPr>
        <p:txBody>
          <a:bodyPr wrap="square" rtlCol="0">
            <a:spAutoFit/>
          </a:bodyPr>
          <a:lstStyle/>
          <a:p>
            <a:r>
              <a:rPr kumimoji="1" lang="ja-JP" altLang="en-US" sz="2400" b="1" dirty="0">
                <a:latin typeface="+mj-ea"/>
                <a:ea typeface="+mj-ea"/>
              </a:rPr>
              <a:t>「熊本県」での事業展開等の可能性</a:t>
            </a:r>
          </a:p>
        </p:txBody>
      </p:sp>
      <p:sp>
        <p:nvSpPr>
          <p:cNvPr id="4" name="テキスト ボックス 3">
            <a:extLst>
              <a:ext uri="{FF2B5EF4-FFF2-40B4-BE49-F238E27FC236}">
                <a16:creationId xmlns:a16="http://schemas.microsoft.com/office/drawing/2014/main" id="{8033043B-A8FB-1307-4C05-3C9B344DD290}"/>
              </a:ext>
            </a:extLst>
          </p:cNvPr>
          <p:cNvSpPr txBox="1"/>
          <p:nvPr/>
        </p:nvSpPr>
        <p:spPr>
          <a:xfrm>
            <a:off x="566906" y="662285"/>
            <a:ext cx="9095458" cy="307777"/>
          </a:xfrm>
          <a:prstGeom prst="rect">
            <a:avLst/>
          </a:prstGeom>
          <a:noFill/>
        </p:spPr>
        <p:txBody>
          <a:bodyPr wrap="square" rtlCol="0">
            <a:spAutoFit/>
          </a:bodyPr>
          <a:lstStyle/>
          <a:p>
            <a:r>
              <a:rPr kumimoji="1" lang="ja-JP" altLang="en-US" sz="1400" b="1" dirty="0">
                <a:latin typeface="+mj-ea"/>
                <a:ea typeface="+mj-ea"/>
              </a:rPr>
              <a:t>（地域経済への貢献度）</a:t>
            </a:r>
          </a:p>
        </p:txBody>
      </p:sp>
      <p:sp>
        <p:nvSpPr>
          <p:cNvPr id="11"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latin typeface="+mj-ea"/>
                <a:ea typeface="+mj-ea"/>
              </a:rPr>
              <a:pPr/>
              <a:t>10</a:t>
            </a:fld>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F5E2FF8A-1207-9018-D550-C1801757077D}"/>
              </a:ext>
            </a:extLst>
          </p:cNvPr>
          <p:cNvSpPr txBox="1"/>
          <p:nvPr/>
        </p:nvSpPr>
        <p:spPr>
          <a:xfrm>
            <a:off x="548433" y="1013370"/>
            <a:ext cx="8893751" cy="116955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solidFill>
                  <a:srgbClr val="FF0000"/>
                </a:solidFill>
                <a:latin typeface="+mj-ea"/>
                <a:ea typeface="+mj-ea"/>
              </a:rPr>
              <a:t>本実証実験を</a:t>
            </a:r>
            <a:r>
              <a:rPr kumimoji="1" lang="ja-JP" altLang="en-US" sz="1400" b="1" u="sng" dirty="0">
                <a:solidFill>
                  <a:srgbClr val="FF0000"/>
                </a:solidFill>
                <a:latin typeface="+mj-ea"/>
                <a:ea typeface="+mj-ea"/>
              </a:rPr>
              <a:t>熊本県で実施する意義</a:t>
            </a:r>
            <a:r>
              <a:rPr kumimoji="1" lang="ja-JP" altLang="en-US" sz="1400" dirty="0">
                <a:solidFill>
                  <a:srgbClr val="FF0000"/>
                </a:solidFill>
                <a:latin typeface="+mj-ea"/>
                <a:ea typeface="+mj-ea"/>
              </a:rPr>
              <a:t>を記載してください。</a:t>
            </a:r>
            <a:endParaRPr kumimoji="1" lang="en-US" altLang="ja-JP" sz="1400" dirty="0">
              <a:solidFill>
                <a:srgbClr val="FF0000"/>
              </a:solidFill>
              <a:latin typeface="+mj-ea"/>
              <a:ea typeface="+mj-ea"/>
            </a:endParaRPr>
          </a:p>
          <a:p>
            <a:pPr marL="285750" indent="-285750">
              <a:buFont typeface="Arial" panose="020B0604020202020204" pitchFamily="34" charset="0"/>
              <a:buChar char="•"/>
            </a:pPr>
            <a:r>
              <a:rPr kumimoji="1" lang="ja-JP" altLang="en-US" sz="1400" dirty="0">
                <a:solidFill>
                  <a:srgbClr val="FF0000"/>
                </a:solidFill>
                <a:latin typeface="+mj-ea"/>
                <a:ea typeface="+mj-ea"/>
              </a:rPr>
              <a:t>実証実験が順調に進捗したと仮定した場合、その後</a:t>
            </a:r>
            <a:r>
              <a:rPr kumimoji="1" lang="en-US" altLang="ja-JP" sz="1400" dirty="0">
                <a:solidFill>
                  <a:srgbClr val="FF0000"/>
                </a:solidFill>
                <a:latin typeface="+mj-ea"/>
                <a:ea typeface="+mj-ea"/>
              </a:rPr>
              <a:t>2</a:t>
            </a:r>
            <a:r>
              <a:rPr kumimoji="1" lang="ja-JP" altLang="en-US" sz="1400" dirty="0">
                <a:solidFill>
                  <a:srgbClr val="FF0000"/>
                </a:solidFill>
                <a:latin typeface="+mj-ea"/>
                <a:ea typeface="+mj-ea"/>
              </a:rPr>
              <a:t>年間程度の期間において、熊本県においてどのような取組み・展開を行う想定か、可能な限り具体的に（定量的・定性的に）記載してください。</a:t>
            </a:r>
            <a:endParaRPr kumimoji="1" lang="en-US" altLang="ja-JP" sz="1400" dirty="0">
              <a:solidFill>
                <a:srgbClr val="FF0000"/>
              </a:solidFill>
              <a:latin typeface="+mj-ea"/>
              <a:ea typeface="+mj-ea"/>
            </a:endParaRPr>
          </a:p>
          <a:p>
            <a:pPr marL="285750" indent="-285750">
              <a:buFont typeface="Arial" panose="020B0604020202020204" pitchFamily="34" charset="0"/>
              <a:buChar char="•"/>
            </a:pPr>
            <a:r>
              <a:rPr kumimoji="1" lang="ja-JP" altLang="en-US" sz="1400" b="1" u="sng" dirty="0">
                <a:solidFill>
                  <a:srgbClr val="FF0000"/>
                </a:solidFill>
                <a:latin typeface="+mj-ea"/>
                <a:ea typeface="+mj-ea"/>
              </a:rPr>
              <a:t>熊本県における</a:t>
            </a:r>
            <a:r>
              <a:rPr kumimoji="1" lang="ja-JP" altLang="en-US" sz="1400" dirty="0">
                <a:solidFill>
                  <a:srgbClr val="FF0000"/>
                </a:solidFill>
                <a:latin typeface="+mj-ea"/>
                <a:ea typeface="+mj-ea"/>
              </a:rPr>
              <a:t>事業展開の将来像があれば、併せて記載してください。</a:t>
            </a:r>
            <a:endParaRPr kumimoji="1" lang="en-US" altLang="ja-JP" sz="1400" dirty="0">
              <a:solidFill>
                <a:srgbClr val="FF0000"/>
              </a:solidFill>
              <a:latin typeface="+mj-ea"/>
              <a:ea typeface="+mj-ea"/>
            </a:endParaRPr>
          </a:p>
          <a:p>
            <a:endParaRPr kumimoji="1" lang="en-US" altLang="ja-JP" sz="1400" dirty="0">
              <a:solidFill>
                <a:srgbClr val="FF0000"/>
              </a:solidFill>
              <a:latin typeface="+mj-ea"/>
              <a:ea typeface="+mj-ea"/>
            </a:endParaRPr>
          </a:p>
        </p:txBody>
      </p:sp>
      <p:sp>
        <p:nvSpPr>
          <p:cNvPr id="13" name="テキスト ボックス 12"/>
          <p:cNvSpPr txBox="1"/>
          <p:nvPr/>
        </p:nvSpPr>
        <p:spPr>
          <a:xfrm>
            <a:off x="1522958" y="3684654"/>
            <a:ext cx="2148028" cy="2862322"/>
          </a:xfrm>
          <a:prstGeom prst="rect">
            <a:avLst/>
          </a:prstGeom>
          <a:noFill/>
          <a:ln w="12700">
            <a:solidFill>
              <a:schemeClr val="tx1"/>
            </a:solidFill>
          </a:ln>
        </p:spPr>
        <p:txBody>
          <a:bodyPr wrap="square" rtlCol="0">
            <a:spAutoFit/>
          </a:bodyPr>
          <a:lstStyle/>
          <a:p>
            <a:r>
              <a:rPr kumimoji="1" lang="ja-JP" altLang="en-US" sz="1200" dirty="0">
                <a:solidFill>
                  <a:srgbClr val="FF0000"/>
                </a:solidFill>
                <a:latin typeface="+mj-ea"/>
                <a:ea typeface="+mj-ea"/>
              </a:rPr>
              <a:t>例）実証結果をもとに〇〇を改善し、熊本県内で〇〇社や</a:t>
            </a:r>
            <a:r>
              <a:rPr kumimoji="1" lang="en-US" altLang="ja-JP" sz="1200" dirty="0">
                <a:solidFill>
                  <a:srgbClr val="FF0000"/>
                </a:solidFill>
                <a:latin typeface="+mj-ea"/>
                <a:ea typeface="+mj-ea"/>
              </a:rPr>
              <a:t>××</a:t>
            </a:r>
            <a:r>
              <a:rPr kumimoji="1" lang="ja-JP" altLang="en-US" sz="1200" dirty="0">
                <a:solidFill>
                  <a:srgbClr val="FF0000"/>
                </a:solidFill>
                <a:latin typeface="+mj-ea"/>
                <a:ea typeface="+mj-ea"/>
              </a:rPr>
              <a:t>市と連携して導入を進めます。</a:t>
            </a:r>
          </a:p>
          <a:p>
            <a:pPr marL="285750" indent="-285750">
              <a:buFont typeface="Arial" panose="020B0604020202020204" pitchFamily="34" charset="0"/>
              <a:buChar char="•"/>
            </a:pPr>
            <a:endParaRPr kumimoji="1" lang="en-US" altLang="ja-JP" sz="1200" dirty="0">
              <a:latin typeface="+mj-ea"/>
              <a:ea typeface="+mj-ea"/>
            </a:endParaRPr>
          </a:p>
          <a:p>
            <a:pPr marL="285750" indent="-285750">
              <a:buFont typeface="Arial" panose="020B0604020202020204" pitchFamily="34" charset="0"/>
              <a:buChar char="•"/>
            </a:pPr>
            <a:endParaRPr kumimoji="1" lang="en-US" altLang="ja-JP" sz="1200" dirty="0">
              <a:latin typeface="+mj-ea"/>
              <a:ea typeface="+mj-ea"/>
            </a:endParaRPr>
          </a:p>
          <a:p>
            <a:pPr marL="285750" indent="-285750">
              <a:buFont typeface="Arial" panose="020B0604020202020204" pitchFamily="34" charset="0"/>
              <a:buChar char="•"/>
            </a:pPr>
            <a:endParaRPr kumimoji="1" lang="en-US" altLang="ja-JP" sz="1200" dirty="0">
              <a:latin typeface="+mj-ea"/>
              <a:ea typeface="+mj-ea"/>
            </a:endParaRPr>
          </a:p>
          <a:p>
            <a:pPr marL="285750" indent="-285750">
              <a:buFont typeface="Arial" panose="020B0604020202020204" pitchFamily="34" charset="0"/>
              <a:buChar char="•"/>
            </a:pPr>
            <a:endParaRPr kumimoji="1" lang="en-US" altLang="ja-JP" sz="1200" dirty="0">
              <a:latin typeface="+mj-ea"/>
              <a:ea typeface="+mj-ea"/>
            </a:endParaRPr>
          </a:p>
          <a:p>
            <a:pPr marL="285750" indent="-285750">
              <a:buFont typeface="Arial" panose="020B0604020202020204" pitchFamily="34" charset="0"/>
              <a:buChar char="•"/>
            </a:pPr>
            <a:endParaRPr kumimoji="1" lang="en-US" altLang="ja-JP" sz="1200" dirty="0">
              <a:latin typeface="+mj-ea"/>
              <a:ea typeface="+mj-ea"/>
            </a:endParaRPr>
          </a:p>
          <a:p>
            <a:pPr marL="285750" indent="-285750">
              <a:buFont typeface="Arial" panose="020B0604020202020204" pitchFamily="34" charset="0"/>
              <a:buChar char="•"/>
            </a:pPr>
            <a:endParaRPr kumimoji="1" lang="en-US" altLang="ja-JP" sz="1200" dirty="0">
              <a:latin typeface="+mj-ea"/>
              <a:ea typeface="+mj-ea"/>
            </a:endParaRPr>
          </a:p>
          <a:p>
            <a:pPr marL="285750" indent="-285750">
              <a:buFont typeface="Arial" panose="020B0604020202020204" pitchFamily="34" charset="0"/>
              <a:buChar char="•"/>
            </a:pPr>
            <a:endParaRPr kumimoji="1" lang="en-US" altLang="ja-JP" sz="1200" dirty="0">
              <a:latin typeface="+mj-ea"/>
              <a:ea typeface="+mj-ea"/>
            </a:endParaRPr>
          </a:p>
          <a:p>
            <a:pPr marL="285750" indent="-285750">
              <a:buFont typeface="Arial" panose="020B0604020202020204" pitchFamily="34" charset="0"/>
              <a:buChar char="•"/>
            </a:pPr>
            <a:endParaRPr kumimoji="1" lang="en-US" altLang="ja-JP" sz="1200" dirty="0">
              <a:latin typeface="+mj-ea"/>
              <a:ea typeface="+mj-ea"/>
            </a:endParaRPr>
          </a:p>
          <a:p>
            <a:pPr marL="285750" indent="-285750">
              <a:buFont typeface="Arial" panose="020B0604020202020204" pitchFamily="34" charset="0"/>
              <a:buChar char="•"/>
            </a:pPr>
            <a:endParaRPr kumimoji="1" lang="en-US" altLang="ja-JP" sz="1200" dirty="0">
              <a:latin typeface="+mj-ea"/>
              <a:ea typeface="+mj-ea"/>
            </a:endParaRPr>
          </a:p>
          <a:p>
            <a:pPr marL="285750" indent="-285750">
              <a:buFont typeface="Arial" panose="020B0604020202020204" pitchFamily="34" charset="0"/>
              <a:buChar char="•"/>
            </a:pPr>
            <a:endParaRPr kumimoji="1" lang="en-US" altLang="ja-JP" sz="1200" dirty="0">
              <a:latin typeface="+mj-ea"/>
              <a:ea typeface="+mj-ea"/>
            </a:endParaRPr>
          </a:p>
          <a:p>
            <a:pPr marL="285750" indent="-285750">
              <a:buFont typeface="Arial" panose="020B0604020202020204" pitchFamily="34" charset="0"/>
              <a:buChar char="•"/>
            </a:pPr>
            <a:endParaRPr kumimoji="1" lang="en-US" altLang="ja-JP" sz="1200" dirty="0">
              <a:latin typeface="+mj-ea"/>
              <a:ea typeface="+mj-ea"/>
            </a:endParaRPr>
          </a:p>
        </p:txBody>
      </p:sp>
      <p:sp>
        <p:nvSpPr>
          <p:cNvPr id="15" name="テキスト ボックス 14"/>
          <p:cNvSpPr txBox="1"/>
          <p:nvPr/>
        </p:nvSpPr>
        <p:spPr>
          <a:xfrm>
            <a:off x="3967530" y="3684654"/>
            <a:ext cx="2148028" cy="2862322"/>
          </a:xfrm>
          <a:prstGeom prst="rect">
            <a:avLst/>
          </a:prstGeom>
          <a:noFill/>
          <a:ln w="12700">
            <a:solidFill>
              <a:schemeClr val="tx1"/>
            </a:solidFill>
          </a:ln>
        </p:spPr>
        <p:txBody>
          <a:bodyPr wrap="square" rtlCol="0">
            <a:spAutoFit/>
          </a:bodyPr>
          <a:lstStyle/>
          <a:p>
            <a:r>
              <a:rPr kumimoji="1" lang="ja-JP" altLang="en-US" sz="1200" dirty="0">
                <a:solidFill>
                  <a:srgbClr val="FF0000"/>
                </a:solidFill>
                <a:latin typeface="+mj-ea"/>
                <a:ea typeface="+mj-ea"/>
              </a:rPr>
              <a:t>例）導入事例を基に熊本県内で</a:t>
            </a:r>
            <a:r>
              <a:rPr kumimoji="1" lang="en-US" altLang="ja-JP" sz="1200" dirty="0">
                <a:solidFill>
                  <a:srgbClr val="FF0000"/>
                </a:solidFill>
                <a:latin typeface="+mj-ea"/>
                <a:ea typeface="+mj-ea"/>
              </a:rPr>
              <a:t>×</a:t>
            </a:r>
            <a:r>
              <a:rPr kumimoji="1" lang="ja-JP" altLang="en-US" sz="1200" dirty="0">
                <a:solidFill>
                  <a:srgbClr val="FF0000"/>
                </a:solidFill>
                <a:latin typeface="+mj-ea"/>
                <a:ea typeface="+mj-ea"/>
              </a:rPr>
              <a:t>社程度への導入を目指し、持続可能な収益モデルを構築します。</a:t>
            </a: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p:txBody>
      </p:sp>
      <p:sp>
        <p:nvSpPr>
          <p:cNvPr id="16" name="テキスト ボックス 15"/>
          <p:cNvSpPr txBox="1"/>
          <p:nvPr/>
        </p:nvSpPr>
        <p:spPr>
          <a:xfrm>
            <a:off x="7145526" y="3684654"/>
            <a:ext cx="2148028" cy="2862322"/>
          </a:xfrm>
          <a:prstGeom prst="rect">
            <a:avLst/>
          </a:prstGeom>
          <a:noFill/>
          <a:ln w="12700">
            <a:solidFill>
              <a:schemeClr val="tx1"/>
            </a:solidFill>
          </a:ln>
        </p:spPr>
        <p:txBody>
          <a:bodyPr wrap="square" rtlCol="0">
            <a:spAutoFit/>
          </a:bodyPr>
          <a:lstStyle/>
          <a:p>
            <a:r>
              <a:rPr kumimoji="1" lang="ja-JP" altLang="en-US" sz="1200" dirty="0">
                <a:solidFill>
                  <a:srgbClr val="FF0000"/>
                </a:solidFill>
                <a:latin typeface="+mj-ea"/>
                <a:ea typeface="+mj-ea"/>
              </a:rPr>
              <a:t>例）熊本県内での実績を基盤に、地域課題の解決に資するモデルとして定着させ、県内に拠点を〇箇所</a:t>
            </a:r>
            <a:r>
              <a:rPr kumimoji="1" lang="en-US" altLang="ja-JP" sz="1200" dirty="0">
                <a:solidFill>
                  <a:srgbClr val="FF0000"/>
                </a:solidFill>
                <a:latin typeface="+mj-ea"/>
                <a:ea typeface="+mj-ea"/>
              </a:rPr>
              <a:t>(</a:t>
            </a:r>
            <a:r>
              <a:rPr kumimoji="1" lang="ja-JP" altLang="en-US" sz="1200" dirty="0">
                <a:solidFill>
                  <a:srgbClr val="FF0000"/>
                </a:solidFill>
                <a:latin typeface="+mj-ea"/>
                <a:ea typeface="+mj-ea"/>
              </a:rPr>
              <a:t>〇〇名の新規雇用</a:t>
            </a:r>
            <a:r>
              <a:rPr kumimoji="1" lang="en-US" altLang="ja-JP" sz="1200" dirty="0">
                <a:solidFill>
                  <a:srgbClr val="FF0000"/>
                </a:solidFill>
                <a:latin typeface="+mj-ea"/>
                <a:ea typeface="+mj-ea"/>
              </a:rPr>
              <a:t>)</a:t>
            </a:r>
            <a:r>
              <a:rPr kumimoji="1" lang="ja-JP" altLang="en-US" sz="1200" dirty="0">
                <a:solidFill>
                  <a:srgbClr val="FF0000"/>
                </a:solidFill>
                <a:latin typeface="+mj-ea"/>
                <a:ea typeface="+mj-ea"/>
              </a:rPr>
              <a:t>を生み出していきます。</a:t>
            </a: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a:p>
            <a:pPr marL="285750" indent="-285750">
              <a:buFont typeface="Arial" panose="020B0604020202020204" pitchFamily="34" charset="0"/>
              <a:buChar char="•"/>
            </a:pPr>
            <a:endParaRPr kumimoji="1" lang="en-US" altLang="ja-JP" sz="1200" dirty="0">
              <a:solidFill>
                <a:srgbClr val="FF0000"/>
              </a:solidFill>
              <a:latin typeface="+mj-ea"/>
              <a:ea typeface="+mj-ea"/>
            </a:endParaRPr>
          </a:p>
        </p:txBody>
      </p:sp>
      <p:sp>
        <p:nvSpPr>
          <p:cNvPr id="17" name="テキスト ボックス 16"/>
          <p:cNvSpPr txBox="1"/>
          <p:nvPr/>
        </p:nvSpPr>
        <p:spPr>
          <a:xfrm>
            <a:off x="488605" y="3987650"/>
            <a:ext cx="461665" cy="2311081"/>
          </a:xfrm>
          <a:prstGeom prst="rect">
            <a:avLst/>
          </a:prstGeom>
          <a:solidFill>
            <a:srgbClr val="4EC0BA">
              <a:alpha val="30000"/>
            </a:srgbClr>
          </a:solidFill>
          <a:ln>
            <a:solidFill>
              <a:srgbClr val="4EC0BA"/>
            </a:solidFill>
          </a:ln>
        </p:spPr>
        <p:txBody>
          <a:bodyPr vert="eaVert" wrap="square" rtlCol="0" anchor="ctr">
            <a:spAutoFit/>
          </a:bodyPr>
          <a:lstStyle/>
          <a:p>
            <a:pPr algn="ctr"/>
            <a:r>
              <a:rPr kumimoji="1" lang="ja-JP" altLang="en-US" spc="600" dirty="0">
                <a:latin typeface="+mj-ea"/>
                <a:ea typeface="+mj-ea"/>
              </a:rPr>
              <a:t>実証実験終了後</a:t>
            </a:r>
          </a:p>
        </p:txBody>
      </p:sp>
      <p:sp>
        <p:nvSpPr>
          <p:cNvPr id="18" name="テキスト ボックス 17">
            <a:extLst>
              <a:ext uri="{FF2B5EF4-FFF2-40B4-BE49-F238E27FC236}">
                <a16:creationId xmlns:a16="http://schemas.microsoft.com/office/drawing/2014/main" id="{7DAA874C-65A1-3876-F49F-2115E6F21BEC}"/>
              </a:ext>
            </a:extLst>
          </p:cNvPr>
          <p:cNvSpPr txBox="1"/>
          <p:nvPr/>
        </p:nvSpPr>
        <p:spPr>
          <a:xfrm>
            <a:off x="548433" y="1991609"/>
            <a:ext cx="4267200" cy="307777"/>
          </a:xfrm>
          <a:prstGeom prst="rect">
            <a:avLst/>
          </a:prstGeom>
          <a:noFill/>
        </p:spPr>
        <p:txBody>
          <a:bodyPr wrap="square" rtlCol="0">
            <a:spAutoFit/>
          </a:bodyPr>
          <a:lstStyle/>
          <a:p>
            <a:r>
              <a:rPr kumimoji="1" lang="ja-JP" altLang="en-US" sz="1400" dirty="0">
                <a:latin typeface="+mj-ea"/>
                <a:ea typeface="+mj-ea"/>
              </a:rPr>
              <a:t>＜本実証実験を熊本県で実施する意義＞</a:t>
            </a:r>
            <a:endParaRPr kumimoji="1" lang="en-US" altLang="ja-JP" sz="1400" dirty="0">
              <a:latin typeface="+mj-ea"/>
              <a:ea typeface="+mj-ea"/>
            </a:endParaRPr>
          </a:p>
        </p:txBody>
      </p:sp>
      <p:sp>
        <p:nvSpPr>
          <p:cNvPr id="19" name="正方形/長方形 18">
            <a:extLst>
              <a:ext uri="{FF2B5EF4-FFF2-40B4-BE49-F238E27FC236}">
                <a16:creationId xmlns:a16="http://schemas.microsoft.com/office/drawing/2014/main" id="{26AF52C9-62B6-A1CC-DB89-0BE132364853}"/>
              </a:ext>
            </a:extLst>
          </p:cNvPr>
          <p:cNvSpPr/>
          <p:nvPr/>
        </p:nvSpPr>
        <p:spPr>
          <a:xfrm>
            <a:off x="732901" y="2276526"/>
            <a:ext cx="8690810" cy="8986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kumimoji="1" lang="ja-JP" altLang="en-US" sz="1050" dirty="0">
              <a:solidFill>
                <a:schemeClr val="tx1"/>
              </a:solidFill>
              <a:latin typeface="+mj-ea"/>
              <a:ea typeface="+mj-ea"/>
            </a:endParaRPr>
          </a:p>
        </p:txBody>
      </p:sp>
      <p:sp>
        <p:nvSpPr>
          <p:cNvPr id="20" name="テキスト ボックス 19"/>
          <p:cNvSpPr txBox="1"/>
          <p:nvPr/>
        </p:nvSpPr>
        <p:spPr>
          <a:xfrm>
            <a:off x="1511755" y="3407655"/>
            <a:ext cx="2159231" cy="276999"/>
          </a:xfrm>
          <a:prstGeom prst="rect">
            <a:avLst/>
          </a:prstGeom>
          <a:solidFill>
            <a:schemeClr val="tx1"/>
          </a:solidFill>
        </p:spPr>
        <p:txBody>
          <a:bodyPr wrap="square" rtlCol="0" anchor="ctr">
            <a:spAutoFit/>
          </a:bodyPr>
          <a:lstStyle/>
          <a:p>
            <a:pPr algn="ctr"/>
            <a:r>
              <a:rPr kumimoji="1" lang="en-US" altLang="ja-JP" sz="1200" b="1" dirty="0">
                <a:solidFill>
                  <a:schemeClr val="bg1"/>
                </a:solidFill>
                <a:latin typeface="+mj-ea"/>
                <a:ea typeface="+mj-ea"/>
              </a:rPr>
              <a:t>1</a:t>
            </a:r>
            <a:r>
              <a:rPr kumimoji="1" lang="ja-JP" altLang="en-US" sz="1200" b="1" dirty="0">
                <a:solidFill>
                  <a:schemeClr val="bg1"/>
                </a:solidFill>
                <a:latin typeface="+mj-ea"/>
                <a:ea typeface="+mj-ea"/>
              </a:rPr>
              <a:t>年目</a:t>
            </a:r>
          </a:p>
        </p:txBody>
      </p:sp>
      <p:sp>
        <p:nvSpPr>
          <p:cNvPr id="21" name="テキスト ボックス 20"/>
          <p:cNvSpPr txBox="1"/>
          <p:nvPr/>
        </p:nvSpPr>
        <p:spPr>
          <a:xfrm>
            <a:off x="3956136" y="3407655"/>
            <a:ext cx="2159231" cy="276999"/>
          </a:xfrm>
          <a:prstGeom prst="rect">
            <a:avLst/>
          </a:prstGeom>
          <a:solidFill>
            <a:schemeClr val="tx1"/>
          </a:solidFill>
        </p:spPr>
        <p:txBody>
          <a:bodyPr wrap="square" rtlCol="0" anchor="ctr">
            <a:spAutoFit/>
          </a:bodyPr>
          <a:lstStyle/>
          <a:p>
            <a:pPr algn="ctr"/>
            <a:r>
              <a:rPr kumimoji="1" lang="en-US" altLang="ja-JP" sz="1200" b="1" dirty="0">
                <a:solidFill>
                  <a:schemeClr val="bg1"/>
                </a:solidFill>
                <a:latin typeface="+mj-ea"/>
                <a:ea typeface="+mj-ea"/>
              </a:rPr>
              <a:t>2</a:t>
            </a:r>
            <a:r>
              <a:rPr kumimoji="1" lang="ja-JP" altLang="en-US" sz="1200" b="1" dirty="0">
                <a:solidFill>
                  <a:schemeClr val="bg1"/>
                </a:solidFill>
                <a:latin typeface="+mj-ea"/>
                <a:ea typeface="+mj-ea"/>
              </a:rPr>
              <a:t>年目</a:t>
            </a:r>
          </a:p>
        </p:txBody>
      </p:sp>
      <p:sp>
        <p:nvSpPr>
          <p:cNvPr id="22" name="テキスト ボックス 21"/>
          <p:cNvSpPr txBox="1"/>
          <p:nvPr/>
        </p:nvSpPr>
        <p:spPr>
          <a:xfrm>
            <a:off x="7134323" y="3410372"/>
            <a:ext cx="2159231" cy="276999"/>
          </a:xfrm>
          <a:prstGeom prst="rect">
            <a:avLst/>
          </a:prstGeom>
          <a:solidFill>
            <a:schemeClr val="tx1"/>
          </a:solidFill>
        </p:spPr>
        <p:txBody>
          <a:bodyPr wrap="square" rtlCol="0" anchor="ctr">
            <a:spAutoFit/>
          </a:bodyPr>
          <a:lstStyle/>
          <a:p>
            <a:pPr algn="ctr"/>
            <a:r>
              <a:rPr kumimoji="1" lang="ja-JP" altLang="en-US" sz="1200" b="1" dirty="0">
                <a:solidFill>
                  <a:schemeClr val="bg1"/>
                </a:solidFill>
                <a:latin typeface="+mj-ea"/>
                <a:ea typeface="+mj-ea"/>
              </a:rPr>
              <a:t>事業展開の将来像</a:t>
            </a:r>
          </a:p>
        </p:txBody>
      </p:sp>
      <p:sp>
        <p:nvSpPr>
          <p:cNvPr id="23" name="右矢印 22"/>
          <p:cNvSpPr/>
          <p:nvPr/>
        </p:nvSpPr>
        <p:spPr>
          <a:xfrm>
            <a:off x="6228609" y="4791176"/>
            <a:ext cx="887347" cy="649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4" name="右矢印 23"/>
          <p:cNvSpPr/>
          <p:nvPr/>
        </p:nvSpPr>
        <p:spPr>
          <a:xfrm>
            <a:off x="1017999" y="4948707"/>
            <a:ext cx="448434" cy="334215"/>
          </a:xfrm>
          <a:prstGeom prst="rightArrow">
            <a:avLst>
              <a:gd name="adj1" fmla="val 50000"/>
              <a:gd name="adj2" fmla="val 55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Tree>
    <p:extLst>
      <p:ext uri="{BB962C8B-B14F-4D97-AF65-F5344CB8AC3E}">
        <p14:creationId xmlns:p14="http://schemas.microsoft.com/office/powerpoint/2010/main" val="216647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48433" y="289867"/>
            <a:ext cx="9095458" cy="461665"/>
          </a:xfrm>
          <a:prstGeom prst="rect">
            <a:avLst/>
          </a:prstGeom>
          <a:noFill/>
        </p:spPr>
        <p:txBody>
          <a:bodyPr wrap="square" rtlCol="0">
            <a:spAutoFit/>
          </a:bodyPr>
          <a:lstStyle/>
          <a:p>
            <a:r>
              <a:rPr kumimoji="1" lang="ja-JP" altLang="en-US" sz="2400" b="1" dirty="0">
                <a:latin typeface="+mj-ea"/>
                <a:ea typeface="+mj-ea"/>
              </a:rPr>
              <a:t>スケジュール、資金計画</a:t>
            </a:r>
          </a:p>
        </p:txBody>
      </p:sp>
      <p:sp>
        <p:nvSpPr>
          <p:cNvPr id="10" name="テキスト ボックス 9">
            <a:extLst>
              <a:ext uri="{FF2B5EF4-FFF2-40B4-BE49-F238E27FC236}">
                <a16:creationId xmlns:a16="http://schemas.microsoft.com/office/drawing/2014/main" id="{F5E2FF8A-1207-9018-D550-C1801757077D}"/>
              </a:ext>
            </a:extLst>
          </p:cNvPr>
          <p:cNvSpPr txBox="1"/>
          <p:nvPr/>
        </p:nvSpPr>
        <p:spPr>
          <a:xfrm>
            <a:off x="548433" y="719596"/>
            <a:ext cx="8963866" cy="523220"/>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solidFill>
                  <a:srgbClr val="FF0000"/>
                </a:solidFill>
                <a:latin typeface="+mj-ea"/>
                <a:ea typeface="+mj-ea"/>
                <a:cs typeface="メイリオ" panose="020B0604030504040204" pitchFamily="50" charset="-128"/>
              </a:rPr>
              <a:t>実験の計画を、時系列に沿って関係者・方法・実証フィールドを明記してください。</a:t>
            </a:r>
            <a:endParaRPr lang="en-US" altLang="ja-JP" sz="1400" dirty="0">
              <a:solidFill>
                <a:srgbClr val="FF0000"/>
              </a:solidFill>
              <a:latin typeface="+mj-ea"/>
              <a:ea typeface="+mj-ea"/>
              <a:cs typeface="メイリオ" panose="020B0604030504040204" pitchFamily="50" charset="-128"/>
            </a:endParaRPr>
          </a:p>
          <a:p>
            <a:r>
              <a:rPr lang="ja-JP" altLang="en-US" sz="1400" dirty="0">
                <a:solidFill>
                  <a:srgbClr val="FF0000"/>
                </a:solidFill>
                <a:latin typeface="+mj-ea"/>
                <a:ea typeface="+mj-ea"/>
                <a:cs typeface="メイリオ" panose="020B0604030504040204" pitchFamily="50" charset="-128"/>
              </a:rPr>
              <a:t>　 （想定でも構いませんので、できる限り具体的に記載ください）</a:t>
            </a:r>
            <a:endParaRPr lang="en-US" altLang="ja-JP" sz="1400" dirty="0">
              <a:solidFill>
                <a:srgbClr val="FF0000"/>
              </a:solidFill>
              <a:latin typeface="+mj-ea"/>
              <a:ea typeface="+mj-ea"/>
              <a:cs typeface="メイリオ" panose="020B0604030504040204" pitchFamily="50" charset="-128"/>
            </a:endParaRPr>
          </a:p>
        </p:txBody>
      </p:sp>
      <p:sp>
        <p:nvSpPr>
          <p:cNvPr id="6" name="テキスト ボックス 5">
            <a:extLst>
              <a:ext uri="{FF2B5EF4-FFF2-40B4-BE49-F238E27FC236}">
                <a16:creationId xmlns:a16="http://schemas.microsoft.com/office/drawing/2014/main" id="{30B51A92-1EF6-44BA-8C69-396026467AAF}"/>
              </a:ext>
            </a:extLst>
          </p:cNvPr>
          <p:cNvSpPr txBox="1"/>
          <p:nvPr/>
        </p:nvSpPr>
        <p:spPr>
          <a:xfrm>
            <a:off x="462014" y="3776500"/>
            <a:ext cx="8703890" cy="307777"/>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solidFill>
                  <a:srgbClr val="FF0000"/>
                </a:solidFill>
                <a:latin typeface="+mj-ea"/>
                <a:ea typeface="+mj-ea"/>
                <a:cs typeface="メイリオ" panose="020B0604030504040204" pitchFamily="50" charset="-128"/>
              </a:rPr>
              <a:t>実証実験を行うにあたり、現時点で予定している事業費を記載してください。</a:t>
            </a:r>
            <a:endParaRPr lang="en-US" altLang="ja-JP" sz="1400" dirty="0">
              <a:solidFill>
                <a:srgbClr val="FF0000"/>
              </a:solidFill>
              <a:latin typeface="+mj-ea"/>
              <a:ea typeface="+mj-ea"/>
              <a:cs typeface="メイリオ" panose="020B0604030504040204" pitchFamily="50" charset="-128"/>
            </a:endParaRPr>
          </a:p>
        </p:txBody>
      </p:sp>
      <p:graphicFrame>
        <p:nvGraphicFramePr>
          <p:cNvPr id="7" name="表 6">
            <a:extLst>
              <a:ext uri="{FF2B5EF4-FFF2-40B4-BE49-F238E27FC236}">
                <a16:creationId xmlns:a16="http://schemas.microsoft.com/office/drawing/2014/main" id="{1BFD9767-CBC2-4DFC-BC0D-23FF4C6A1C99}"/>
              </a:ext>
            </a:extLst>
          </p:cNvPr>
          <p:cNvGraphicFramePr>
            <a:graphicFrameLocks noGrp="1"/>
          </p:cNvGraphicFramePr>
          <p:nvPr>
            <p:extLst>
              <p:ext uri="{D42A27DB-BD31-4B8C-83A1-F6EECF244321}">
                <p14:modId xmlns:p14="http://schemas.microsoft.com/office/powerpoint/2010/main" val="2244968013"/>
              </p:ext>
            </p:extLst>
          </p:nvPr>
        </p:nvGraphicFramePr>
        <p:xfrm>
          <a:off x="548433" y="1267494"/>
          <a:ext cx="8974085" cy="2414985"/>
        </p:xfrm>
        <a:graphic>
          <a:graphicData uri="http://schemas.openxmlformats.org/drawingml/2006/table">
            <a:tbl>
              <a:tblPr/>
              <a:tblGrid>
                <a:gridCol w="2145977">
                  <a:extLst>
                    <a:ext uri="{9D8B030D-6E8A-4147-A177-3AD203B41FA5}">
                      <a16:colId xmlns:a16="http://schemas.microsoft.com/office/drawing/2014/main" val="3671035324"/>
                    </a:ext>
                  </a:extLst>
                </a:gridCol>
                <a:gridCol w="975444">
                  <a:extLst>
                    <a:ext uri="{9D8B030D-6E8A-4147-A177-3AD203B41FA5}">
                      <a16:colId xmlns:a16="http://schemas.microsoft.com/office/drawing/2014/main" val="3779262565"/>
                    </a:ext>
                  </a:extLst>
                </a:gridCol>
                <a:gridCol w="975444">
                  <a:extLst>
                    <a:ext uri="{9D8B030D-6E8A-4147-A177-3AD203B41FA5}">
                      <a16:colId xmlns:a16="http://schemas.microsoft.com/office/drawing/2014/main" val="1848914499"/>
                    </a:ext>
                  </a:extLst>
                </a:gridCol>
                <a:gridCol w="975444">
                  <a:extLst>
                    <a:ext uri="{9D8B030D-6E8A-4147-A177-3AD203B41FA5}">
                      <a16:colId xmlns:a16="http://schemas.microsoft.com/office/drawing/2014/main" val="248126400"/>
                    </a:ext>
                  </a:extLst>
                </a:gridCol>
                <a:gridCol w="975444">
                  <a:extLst>
                    <a:ext uri="{9D8B030D-6E8A-4147-A177-3AD203B41FA5}">
                      <a16:colId xmlns:a16="http://schemas.microsoft.com/office/drawing/2014/main" val="1988140220"/>
                    </a:ext>
                  </a:extLst>
                </a:gridCol>
                <a:gridCol w="975444">
                  <a:extLst>
                    <a:ext uri="{9D8B030D-6E8A-4147-A177-3AD203B41FA5}">
                      <a16:colId xmlns:a16="http://schemas.microsoft.com/office/drawing/2014/main" val="4212353970"/>
                    </a:ext>
                  </a:extLst>
                </a:gridCol>
                <a:gridCol w="975444">
                  <a:extLst>
                    <a:ext uri="{9D8B030D-6E8A-4147-A177-3AD203B41FA5}">
                      <a16:colId xmlns:a16="http://schemas.microsoft.com/office/drawing/2014/main" val="2795923729"/>
                    </a:ext>
                  </a:extLst>
                </a:gridCol>
                <a:gridCol w="975444">
                  <a:extLst>
                    <a:ext uri="{9D8B030D-6E8A-4147-A177-3AD203B41FA5}">
                      <a16:colId xmlns:a16="http://schemas.microsoft.com/office/drawing/2014/main" val="2669620847"/>
                    </a:ext>
                  </a:extLst>
                </a:gridCol>
              </a:tblGrid>
              <a:tr h="298185">
                <a:tc>
                  <a:txBody>
                    <a:bodyPr/>
                    <a:lstStyle/>
                    <a:p>
                      <a:pPr algn="ctr" fontAlgn="ctr"/>
                      <a:r>
                        <a:rPr lang="zh-TW"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対象事業</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zh-TW"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endParaRPr lang="zh-TW"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endParaRPr lang="zh-TW"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endParaRPr lang="zh-TW"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extLst>
                  <a:ext uri="{0D108BD9-81ED-4DB2-BD59-A6C34878D82A}">
                    <a16:rowId xmlns:a16="http://schemas.microsoft.com/office/drawing/2014/main" val="3723966411"/>
                  </a:ext>
                </a:extLst>
              </a:tr>
              <a:tr h="481143">
                <a:tc>
                  <a:txBody>
                    <a:bodyPr/>
                    <a:lstStyle/>
                    <a:p>
                      <a:pPr algn="l"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XXXX</a:t>
                      </a:r>
                      <a:endPar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2112521"/>
                  </a:ext>
                </a:extLst>
              </a:tr>
              <a:tr h="481143">
                <a:tc>
                  <a:txBody>
                    <a:bodyPr/>
                    <a:lstStyle/>
                    <a:p>
                      <a:pPr algn="l"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XXXX</a:t>
                      </a:r>
                      <a:endPar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13783237"/>
                  </a:ext>
                </a:extLst>
              </a:tr>
              <a:tr h="481143">
                <a:tc>
                  <a:txBody>
                    <a:bodyPr/>
                    <a:lstStyle/>
                    <a:p>
                      <a:pPr algn="l"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XXXX</a:t>
                      </a:r>
                      <a:endParaRPr lang="zh-TW"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52851394"/>
                  </a:ext>
                </a:extLst>
              </a:tr>
              <a:tr h="481143">
                <a:tc>
                  <a:txBody>
                    <a:bodyPr/>
                    <a:lstStyle/>
                    <a:p>
                      <a:pPr algn="l"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XXXX</a:t>
                      </a:r>
                      <a:endPar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5631031"/>
                  </a:ext>
                </a:extLst>
              </a:tr>
            </a:tbl>
          </a:graphicData>
        </a:graphic>
      </p:graphicFrame>
      <p:graphicFrame>
        <p:nvGraphicFramePr>
          <p:cNvPr id="8" name="表 7">
            <a:extLst>
              <a:ext uri="{FF2B5EF4-FFF2-40B4-BE49-F238E27FC236}">
                <a16:creationId xmlns:a16="http://schemas.microsoft.com/office/drawing/2014/main" id="{594F85A6-4F3C-4018-F483-4A0CB83E3DD9}"/>
              </a:ext>
            </a:extLst>
          </p:cNvPr>
          <p:cNvGraphicFramePr>
            <a:graphicFrameLocks noGrp="1"/>
          </p:cNvGraphicFramePr>
          <p:nvPr>
            <p:extLst>
              <p:ext uri="{D42A27DB-BD31-4B8C-83A1-F6EECF244321}">
                <p14:modId xmlns:p14="http://schemas.microsoft.com/office/powerpoint/2010/main" val="4021867962"/>
              </p:ext>
            </p:extLst>
          </p:nvPr>
        </p:nvGraphicFramePr>
        <p:xfrm>
          <a:off x="548433" y="4006849"/>
          <a:ext cx="8963864" cy="2579342"/>
        </p:xfrm>
        <a:graphic>
          <a:graphicData uri="http://schemas.openxmlformats.org/drawingml/2006/table">
            <a:tbl>
              <a:tblPr/>
              <a:tblGrid>
                <a:gridCol w="2240966">
                  <a:extLst>
                    <a:ext uri="{9D8B030D-6E8A-4147-A177-3AD203B41FA5}">
                      <a16:colId xmlns:a16="http://schemas.microsoft.com/office/drawing/2014/main" val="3671035324"/>
                    </a:ext>
                  </a:extLst>
                </a:gridCol>
                <a:gridCol w="2240966">
                  <a:extLst>
                    <a:ext uri="{9D8B030D-6E8A-4147-A177-3AD203B41FA5}">
                      <a16:colId xmlns:a16="http://schemas.microsoft.com/office/drawing/2014/main" val="1848914499"/>
                    </a:ext>
                  </a:extLst>
                </a:gridCol>
                <a:gridCol w="2240966">
                  <a:extLst>
                    <a:ext uri="{9D8B030D-6E8A-4147-A177-3AD203B41FA5}">
                      <a16:colId xmlns:a16="http://schemas.microsoft.com/office/drawing/2014/main" val="180448760"/>
                    </a:ext>
                  </a:extLst>
                </a:gridCol>
                <a:gridCol w="2240966">
                  <a:extLst>
                    <a:ext uri="{9D8B030D-6E8A-4147-A177-3AD203B41FA5}">
                      <a16:colId xmlns:a16="http://schemas.microsoft.com/office/drawing/2014/main" val="4212353970"/>
                    </a:ext>
                  </a:extLst>
                </a:gridCol>
              </a:tblGrid>
              <a:tr h="172707">
                <a:tc gridSpan="4">
                  <a:txBody>
                    <a:bodyPr/>
                    <a:lstStyle/>
                    <a:p>
                      <a:pPr algn="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（単位：千円）</a:t>
                      </a:r>
                    </a:p>
                  </a:txBody>
                  <a:tcPr marL="7007" marR="7007" marT="7007" marB="0" anchor="ctr">
                    <a:lnL>
                      <a:noFill/>
                    </a:lnL>
                    <a:lnR>
                      <a:noFill/>
                    </a:lnR>
                    <a:lnT>
                      <a:noFill/>
                    </a:lnT>
                    <a:lnB w="6350" cap="flat" cmpd="sng" algn="ctr">
                      <a:solidFill>
                        <a:schemeClr val="bg1">
                          <a:lumMod val="50000"/>
                        </a:schemeClr>
                      </a:solidFill>
                      <a:prstDash val="solid"/>
                      <a:round/>
                      <a:headEnd type="none" w="med" len="med"/>
                      <a:tailEnd type="none" w="med" len="med"/>
                    </a:lnB>
                  </a:tcPr>
                </a:tc>
                <a:tc hMerge="1">
                  <a:txBody>
                    <a:bodyPr/>
                    <a:lstStyle/>
                    <a:p>
                      <a:pPr algn="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007" marR="7007" marT="7007" marB="0" anchor="ctr">
                    <a:lnL>
                      <a:noFill/>
                    </a:lnL>
                    <a:lnR>
                      <a:noFill/>
                    </a:lnR>
                    <a:lnT>
                      <a:noFill/>
                    </a:lnT>
                    <a:lnB w="6350" cap="flat" cmpd="sng" algn="ctr">
                      <a:solidFill>
                        <a:schemeClr val="bg1">
                          <a:lumMod val="50000"/>
                        </a:schemeClr>
                      </a:solidFill>
                      <a:prstDash val="solid"/>
                      <a:round/>
                      <a:headEnd type="none" w="med" len="med"/>
                      <a:tailEnd type="none" w="med" len="med"/>
                    </a:lnB>
                  </a:tcPr>
                </a:tc>
                <a:tc hMerge="1">
                  <a:txBody>
                    <a:bodyPr/>
                    <a:lstStyle/>
                    <a:p>
                      <a:endParaRPr kumimoji="1" lang="ja-JP" altLang="en-US"/>
                    </a:p>
                  </a:txBody>
                  <a:tcPr/>
                </a:tc>
                <a:tc hMerge="1">
                  <a:txBody>
                    <a:bodyPr/>
                    <a:lstStyle/>
                    <a:p>
                      <a:pPr algn="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7007" marR="7007" marT="7007" marB="0" anchor="ctr">
                    <a:lnL>
                      <a:noFill/>
                    </a:lnL>
                    <a:lnR>
                      <a:noFill/>
                    </a:lnR>
                    <a:lnT>
                      <a:noFill/>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6313336"/>
                  </a:ext>
                </a:extLst>
              </a:tr>
              <a:tr h="282554">
                <a:tc>
                  <a:txBody>
                    <a:bodyPr/>
                    <a:lstStyle/>
                    <a:p>
                      <a:pPr algn="ctr"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事業費目（大項目）</a:t>
                      </a:r>
                      <a:endParaRPr lang="zh-TW"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007"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実証実験事業費額</a:t>
                      </a:r>
                      <a:endParaRPr lang="zh-TW"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007"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助成申請額</a:t>
                      </a:r>
                    </a:p>
                  </a:txBody>
                  <a:tcPr marL="7007"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経費負担者</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（連携する場合のみ記載）</a:t>
                      </a:r>
                    </a:p>
                  </a:txBody>
                  <a:tcPr marL="7007"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extLst>
                  <a:ext uri="{0D108BD9-81ED-4DB2-BD59-A6C34878D82A}">
                    <a16:rowId xmlns:a16="http://schemas.microsoft.com/office/drawing/2014/main" val="3723966411"/>
                  </a:ext>
                </a:extLst>
              </a:tr>
              <a:tr h="263269">
                <a:tc>
                  <a:txBody>
                    <a:bodyPr/>
                    <a:lstStyle/>
                    <a:p>
                      <a:pPr algn="l" fontAlgn="ctr"/>
                      <a:r>
                        <a:rPr lang="zh-TW"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倫理委員会諮問経費</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A</a:t>
                      </a: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社</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1029956649"/>
                  </a:ext>
                </a:extLst>
              </a:tr>
              <a:tr h="263269">
                <a:tc>
                  <a:txBody>
                    <a:bodyPr/>
                    <a:lstStyle/>
                    <a:p>
                      <a:pPr algn="l" fontAlgn="ct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交通費</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A</a:t>
                      </a: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社</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469638799"/>
                  </a:ext>
                </a:extLst>
              </a:tr>
              <a:tr h="263269">
                <a:tc>
                  <a:txBody>
                    <a:bodyPr/>
                    <a:lstStyle/>
                    <a:p>
                      <a:pPr algn="l" fontAlgn="ct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消耗品費</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B</a:t>
                      </a: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社</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1253631655"/>
                  </a:ext>
                </a:extLst>
              </a:tr>
              <a:tr h="263269">
                <a:tc>
                  <a:txBody>
                    <a:bodyPr/>
                    <a:lstStyle/>
                    <a:p>
                      <a:pPr algn="l" fontAlgn="ct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外注費・保守費</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A</a:t>
                      </a: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社</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1136239460"/>
                  </a:ext>
                </a:extLst>
              </a:tr>
              <a:tr h="263269">
                <a:tc>
                  <a:txBody>
                    <a:bodyPr/>
                    <a:lstStyle/>
                    <a:p>
                      <a:pPr algn="l" fontAlgn="ct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通信運搬費</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C</a:t>
                      </a:r>
                      <a:r>
                        <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rPr>
                        <a:t>社</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1023553245"/>
                  </a:ext>
                </a:extLst>
              </a:tr>
              <a:tr h="263269">
                <a:tc>
                  <a:txBody>
                    <a:bodyPr/>
                    <a:lstStyle/>
                    <a:p>
                      <a:pPr algn="l" fontAlgn="ctr"/>
                      <a:endPar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3214356809"/>
                  </a:ext>
                </a:extLst>
              </a:tr>
              <a:tr h="270566">
                <a:tc>
                  <a:txBody>
                    <a:bodyPr/>
                    <a:lstStyle/>
                    <a:p>
                      <a:pPr marL="0" marR="0" lvl="0" indent="0" algn="l" defTabSz="966214"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15172170"/>
                  </a:ext>
                </a:extLst>
              </a:tr>
              <a:tr h="271961">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合計</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r"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r"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r"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extLst>
                  <a:ext uri="{0D108BD9-81ED-4DB2-BD59-A6C34878D82A}">
                    <a16:rowId xmlns:a16="http://schemas.microsoft.com/office/drawing/2014/main" val="3246499542"/>
                  </a:ext>
                </a:extLst>
              </a:tr>
            </a:tbl>
          </a:graphicData>
        </a:graphic>
      </p:graphicFrame>
      <p:sp>
        <p:nvSpPr>
          <p:cNvPr id="11"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11</a:t>
            </a:fld>
            <a:endParaRPr kumimoji="1" lang="ja-JP" altLang="en-US" dirty="0"/>
          </a:p>
        </p:txBody>
      </p:sp>
    </p:spTree>
    <p:extLst>
      <p:ext uri="{BB962C8B-B14F-4D97-AF65-F5344CB8AC3E}">
        <p14:creationId xmlns:p14="http://schemas.microsoft.com/office/powerpoint/2010/main" val="272346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06124" y="289867"/>
            <a:ext cx="8893752" cy="461665"/>
          </a:xfrm>
          <a:prstGeom prst="rect">
            <a:avLst/>
          </a:prstGeom>
          <a:noFill/>
        </p:spPr>
        <p:txBody>
          <a:bodyPr wrap="square" rtlCol="0">
            <a:spAutoFit/>
          </a:bodyPr>
          <a:lstStyle/>
          <a:p>
            <a:r>
              <a:rPr kumimoji="1" lang="ja-JP" altLang="en-US" sz="2400" b="1" dirty="0">
                <a:latin typeface="+mj-ea"/>
                <a:ea typeface="+mj-ea"/>
              </a:rPr>
              <a:t>実証実験実施に向けた体制</a:t>
            </a:r>
          </a:p>
        </p:txBody>
      </p:sp>
      <p:sp>
        <p:nvSpPr>
          <p:cNvPr id="10" name="テキスト ボックス 9">
            <a:extLst>
              <a:ext uri="{FF2B5EF4-FFF2-40B4-BE49-F238E27FC236}">
                <a16:creationId xmlns:a16="http://schemas.microsoft.com/office/drawing/2014/main" id="{F5E2FF8A-1207-9018-D550-C1801757077D}"/>
              </a:ext>
            </a:extLst>
          </p:cNvPr>
          <p:cNvSpPr txBox="1"/>
          <p:nvPr/>
        </p:nvSpPr>
        <p:spPr>
          <a:xfrm>
            <a:off x="659336" y="756590"/>
            <a:ext cx="9094264"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solidFill>
                  <a:srgbClr val="FF0000"/>
                </a:solidFill>
                <a:latin typeface="+mj-ea"/>
                <a:ea typeface="+mj-ea"/>
              </a:rPr>
              <a:t>実証実験を行うにあたり、</a:t>
            </a:r>
            <a:r>
              <a:rPr lang="ja-JP" altLang="en-US" sz="1400" dirty="0">
                <a:solidFill>
                  <a:srgbClr val="FF0000"/>
                </a:solidFill>
                <a:latin typeface="+mj-ea"/>
                <a:ea typeface="+mj-ea"/>
                <a:cs typeface="メイリオ" panose="020B0604030504040204" pitchFamily="50" charset="-128"/>
              </a:rPr>
              <a:t>体制と役割を具体的に記載ください。</a:t>
            </a:r>
            <a:endParaRPr lang="en-US" altLang="ja-JP" sz="1400" dirty="0">
              <a:solidFill>
                <a:srgbClr val="FF0000"/>
              </a:solidFill>
              <a:latin typeface="+mj-ea"/>
              <a:ea typeface="+mj-ea"/>
              <a:cs typeface="メイリオ" panose="020B0604030504040204" pitchFamily="50" charset="-128"/>
            </a:endParaRPr>
          </a:p>
          <a:p>
            <a:pPr marL="285750" indent="-285750">
              <a:buFont typeface="Arial" panose="020B0604020202020204" pitchFamily="34" charset="0"/>
              <a:buChar char="•"/>
            </a:pPr>
            <a:r>
              <a:rPr kumimoji="1" lang="ja-JP" altLang="en-US" sz="1400" dirty="0">
                <a:solidFill>
                  <a:srgbClr val="FF0000"/>
                </a:solidFill>
                <a:latin typeface="+mj-ea"/>
                <a:ea typeface="+mj-ea"/>
              </a:rPr>
              <a:t>連携事業者（連携市町村含む）がある場合はその情報も記載ください。</a:t>
            </a:r>
            <a:r>
              <a:rPr kumimoji="1" lang="en-US" altLang="ja-JP" sz="1100" dirty="0">
                <a:solidFill>
                  <a:srgbClr val="FF0000"/>
                </a:solidFill>
                <a:latin typeface="+mj-ea"/>
                <a:ea typeface="+mj-ea"/>
              </a:rPr>
              <a:t>※</a:t>
            </a:r>
            <a:r>
              <a:rPr kumimoji="1" lang="ja-JP" altLang="en-US" sz="1100" dirty="0">
                <a:solidFill>
                  <a:srgbClr val="FF0000"/>
                </a:solidFill>
                <a:latin typeface="+mj-ea"/>
                <a:ea typeface="+mj-ea"/>
              </a:rPr>
              <a:t>各事業者の了解を得て記載</a:t>
            </a:r>
            <a:r>
              <a:rPr kumimoji="1" lang="ja-JP" altLang="en-US" sz="1100">
                <a:solidFill>
                  <a:srgbClr val="FF0000"/>
                </a:solidFill>
                <a:latin typeface="+mj-ea"/>
                <a:ea typeface="+mj-ea"/>
              </a:rPr>
              <a:t>してください。</a:t>
            </a:r>
            <a:endParaRPr kumimoji="1" lang="en-US" altLang="ja-JP" sz="1100" dirty="0">
              <a:solidFill>
                <a:srgbClr val="FF0000"/>
              </a:solidFill>
              <a:latin typeface="+mj-ea"/>
              <a:ea typeface="+mj-ea"/>
            </a:endParaRPr>
          </a:p>
        </p:txBody>
      </p:sp>
      <p:graphicFrame>
        <p:nvGraphicFramePr>
          <p:cNvPr id="16" name="表 15"/>
          <p:cNvGraphicFramePr>
            <a:graphicFrameLocks noGrp="1"/>
          </p:cNvGraphicFramePr>
          <p:nvPr>
            <p:extLst>
              <p:ext uri="{D42A27DB-BD31-4B8C-83A1-F6EECF244321}">
                <p14:modId xmlns:p14="http://schemas.microsoft.com/office/powerpoint/2010/main" val="1252488930"/>
              </p:ext>
            </p:extLst>
          </p:nvPr>
        </p:nvGraphicFramePr>
        <p:xfrm>
          <a:off x="2837956" y="1361601"/>
          <a:ext cx="6833094" cy="4366939"/>
        </p:xfrm>
        <a:graphic>
          <a:graphicData uri="http://schemas.openxmlformats.org/drawingml/2006/table">
            <a:tbl>
              <a:tblPr firstRow="1" bandRow="1">
                <a:tableStyleId>{0505E3EF-67EA-436B-97B2-0124C06EBD24}</a:tableStyleId>
              </a:tblPr>
              <a:tblGrid>
                <a:gridCol w="298265">
                  <a:extLst>
                    <a:ext uri="{9D8B030D-6E8A-4147-A177-3AD203B41FA5}">
                      <a16:colId xmlns:a16="http://schemas.microsoft.com/office/drawing/2014/main" val="4051343488"/>
                    </a:ext>
                  </a:extLst>
                </a:gridCol>
                <a:gridCol w="1439794">
                  <a:extLst>
                    <a:ext uri="{9D8B030D-6E8A-4147-A177-3AD203B41FA5}">
                      <a16:colId xmlns:a16="http://schemas.microsoft.com/office/drawing/2014/main" val="2031920472"/>
                    </a:ext>
                  </a:extLst>
                </a:gridCol>
                <a:gridCol w="5095035">
                  <a:extLst>
                    <a:ext uri="{9D8B030D-6E8A-4147-A177-3AD203B41FA5}">
                      <a16:colId xmlns:a16="http://schemas.microsoft.com/office/drawing/2014/main" val="3109337056"/>
                    </a:ext>
                  </a:extLst>
                </a:gridCol>
              </a:tblGrid>
              <a:tr h="250448">
                <a:tc rowSpan="2">
                  <a:txBody>
                    <a:bodyPr/>
                    <a:lstStyle/>
                    <a:p>
                      <a:pPr algn="ctr"/>
                      <a:r>
                        <a:rPr kumimoji="1" lang="ja-JP" altLang="en-US" sz="900" b="1" dirty="0">
                          <a:solidFill>
                            <a:srgbClr val="FFFFFF"/>
                          </a:solidFill>
                          <a:latin typeface="+mj-ea"/>
                          <a:ea typeface="+mj-ea"/>
                        </a:rPr>
                        <a:t>申請主体者</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B53E7">
                        <a:alpha val="98039"/>
                      </a:srgbClr>
                    </a:solidFill>
                  </a:tcPr>
                </a:tc>
                <a:tc>
                  <a:txBody>
                    <a:bodyPr/>
                    <a:lstStyle/>
                    <a:p>
                      <a:r>
                        <a:rPr kumimoji="1" lang="ja-JP" altLang="en-US" sz="1050" b="0" dirty="0">
                          <a:latin typeface="+mj-ea"/>
                          <a:ea typeface="+mj-ea"/>
                        </a:rPr>
                        <a:t>会社名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en-US" altLang="ja-JP" sz="1050" b="0" dirty="0">
                          <a:solidFill>
                            <a:srgbClr val="FF0000"/>
                          </a:solidFill>
                          <a:latin typeface="+mj-ea"/>
                          <a:ea typeface="+mj-ea"/>
                        </a:rPr>
                        <a:t>A</a:t>
                      </a:r>
                      <a:r>
                        <a:rPr kumimoji="1" lang="ja-JP" altLang="en-US" sz="1050" b="0" dirty="0">
                          <a:solidFill>
                            <a:srgbClr val="FF0000"/>
                          </a:solidFill>
                          <a:latin typeface="+mj-ea"/>
                          <a:ea typeface="+mj-ea"/>
                        </a:rPr>
                        <a:t>社</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1997486"/>
                  </a:ext>
                </a:extLst>
              </a:tr>
              <a:tr h="392951">
                <a:tc vMerge="1">
                  <a:txBody>
                    <a:bodyPr/>
                    <a:lstStyle/>
                    <a:p>
                      <a:endParaRPr kumimoji="1" lang="ja-JP" altLang="en-US"/>
                    </a:p>
                  </a:txBody>
                  <a:tcPr/>
                </a:tc>
                <a:tc>
                  <a:txBody>
                    <a:bodyPr/>
                    <a:lstStyle/>
                    <a:p>
                      <a:r>
                        <a:rPr kumimoji="1" lang="ja-JP" altLang="en-US" sz="900" dirty="0">
                          <a:latin typeface="+mj-ea"/>
                          <a:ea typeface="+mj-ea"/>
                        </a:rPr>
                        <a:t>実証実験における役割</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j-ea"/>
                        <a:ea typeface="+mj-ea"/>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065213"/>
                  </a:ext>
                </a:extLst>
              </a:tr>
              <a:tr h="168462">
                <a:tc rowSpan="7">
                  <a:txBody>
                    <a:bodyPr/>
                    <a:lstStyle/>
                    <a:p>
                      <a:pPr algn="ctr"/>
                      <a:r>
                        <a:rPr kumimoji="1" lang="ja-JP" altLang="en-US" sz="1050" b="1" dirty="0">
                          <a:solidFill>
                            <a:srgbClr val="FFFFFF"/>
                          </a:solidFill>
                          <a:latin typeface="+mj-ea"/>
                          <a:ea typeface="+mj-ea"/>
                        </a:rPr>
                        <a:t>連携事業者①</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a:txBody>
                    <a:bodyPr/>
                    <a:lstStyle/>
                    <a:p>
                      <a:r>
                        <a:rPr kumimoji="1" lang="ja-JP" altLang="en-US" sz="1050" b="0" dirty="0">
                          <a:latin typeface="+mj-ea"/>
                          <a:ea typeface="+mj-ea"/>
                        </a:rPr>
                        <a:t>会社名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en-US" altLang="ja-JP" sz="1050" dirty="0">
                          <a:solidFill>
                            <a:srgbClr val="FF0000"/>
                          </a:solidFill>
                          <a:latin typeface="+mj-ea"/>
                          <a:ea typeface="+mj-ea"/>
                        </a:rPr>
                        <a:t>B</a:t>
                      </a:r>
                      <a:r>
                        <a:rPr kumimoji="1" lang="ja-JP" altLang="en-US" sz="1050" dirty="0">
                          <a:solidFill>
                            <a:srgbClr val="FF0000"/>
                          </a:solidFill>
                          <a:latin typeface="+mj-ea"/>
                          <a:ea typeface="+mj-ea"/>
                        </a:rPr>
                        <a:t>社</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1032223"/>
                  </a:ext>
                </a:extLst>
              </a:tr>
              <a:tr h="168462">
                <a:tc vMerge="1">
                  <a:txBody>
                    <a:bodyPr/>
                    <a:lstStyle/>
                    <a:p>
                      <a:endParaRPr kumimoji="1" lang="ja-JP" altLang="en-US"/>
                    </a:p>
                  </a:txBody>
                  <a:tcPr/>
                </a:tc>
                <a:tc>
                  <a:txBody>
                    <a:bodyPr/>
                    <a:lstStyle/>
                    <a:p>
                      <a:r>
                        <a:rPr kumimoji="1" lang="ja-JP" altLang="en-US" sz="1050" dirty="0">
                          <a:latin typeface="+mj-ea"/>
                          <a:ea typeface="+mj-ea"/>
                        </a:rPr>
                        <a:t>住所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j-ea"/>
                        <a:ea typeface="+mj-ea"/>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6637903"/>
                  </a:ext>
                </a:extLst>
              </a:tr>
              <a:tr h="168462">
                <a:tc vMerge="1">
                  <a:txBody>
                    <a:bodyPr/>
                    <a:lstStyle/>
                    <a:p>
                      <a:endParaRPr kumimoji="1" lang="ja-JP" altLang="en-US"/>
                    </a:p>
                  </a:txBody>
                  <a:tcPr/>
                </a:tc>
                <a:tc>
                  <a:txBody>
                    <a:bodyPr/>
                    <a:lstStyle/>
                    <a:p>
                      <a:r>
                        <a:rPr kumimoji="1" lang="ja-JP" altLang="en-US" sz="1050" dirty="0">
                          <a:latin typeface="+mj-ea"/>
                          <a:ea typeface="+mj-ea"/>
                        </a:rPr>
                        <a:t>ホームページ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j-ea"/>
                        <a:ea typeface="+mj-ea"/>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034314"/>
                  </a:ext>
                </a:extLst>
              </a:tr>
              <a:tr h="168462">
                <a:tc vMerge="1">
                  <a:txBody>
                    <a:bodyPr/>
                    <a:lstStyle/>
                    <a:p>
                      <a:endParaRPr kumimoji="1" lang="ja-JP" altLang="en-US"/>
                    </a:p>
                  </a:txBody>
                  <a:tcPr/>
                </a:tc>
                <a:tc>
                  <a:txBody>
                    <a:bodyPr/>
                    <a:lstStyle/>
                    <a:p>
                      <a:r>
                        <a:rPr kumimoji="1" lang="ja-JP" altLang="en-US" sz="1050" dirty="0">
                          <a:latin typeface="+mj-ea"/>
                          <a:ea typeface="+mj-ea"/>
                        </a:rPr>
                        <a:t>統括責任者</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役職：　　　　　　　　　　　　　　　　　　　　　氏名：</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501485"/>
                  </a:ext>
                </a:extLst>
              </a:tr>
              <a:tr h="284332">
                <a:tc vMerge="1">
                  <a:txBody>
                    <a:bodyPr/>
                    <a:lstStyle/>
                    <a:p>
                      <a:endParaRPr kumimoji="1" lang="ja-JP" altLang="en-US"/>
                    </a:p>
                  </a:txBody>
                  <a:tcPr/>
                </a:tc>
                <a:tc>
                  <a:txBody>
                    <a:bodyPr/>
                    <a:lstStyle/>
                    <a:p>
                      <a:r>
                        <a:rPr kumimoji="1" lang="ja-JP" altLang="en-US" sz="1050" dirty="0">
                          <a:latin typeface="+mj-ea"/>
                          <a:ea typeface="+mj-ea"/>
                        </a:rPr>
                        <a:t>プロジェクト責任者</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役職：　　　　　　　　　　　　　　　　　　　　　氏名：</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967470"/>
                  </a:ext>
                </a:extLst>
              </a:tr>
              <a:tr h="168462">
                <a:tc vMerge="1">
                  <a:txBody>
                    <a:bodyPr/>
                    <a:lstStyle/>
                    <a:p>
                      <a:endParaRPr kumimoji="1" lang="ja-JP" altLang="en-US"/>
                    </a:p>
                  </a:txBody>
                  <a:tcPr/>
                </a:tc>
                <a:tc>
                  <a:txBody>
                    <a:bodyPr/>
                    <a:lstStyle/>
                    <a:p>
                      <a:r>
                        <a:rPr kumimoji="1" lang="ja-JP" altLang="en-US" sz="1050" dirty="0">
                          <a:latin typeface="+mj-ea"/>
                          <a:ea typeface="+mj-ea"/>
                        </a:rPr>
                        <a:t>担当者</a:t>
                      </a:r>
                      <a:r>
                        <a:rPr kumimoji="1" lang="ja-JP" altLang="en-US" sz="1050" dirty="0">
                          <a:solidFill>
                            <a:srgbClr val="FF0000"/>
                          </a:solidFill>
                          <a:latin typeface="+mj-ea"/>
                          <a:ea typeface="+mj-ea"/>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役職：　　　　　　　　　　　氏名：　　　　　　　　　　　　　連絡先：</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3053895"/>
                  </a:ext>
                </a:extLst>
              </a:tr>
              <a:tr h="224677">
                <a:tc vMerge="1">
                  <a:txBody>
                    <a:bodyPr/>
                    <a:lstStyle/>
                    <a:p>
                      <a:endParaRPr kumimoji="1" lang="ja-JP" altLang="en-US"/>
                    </a:p>
                  </a:txBody>
                  <a:tcPr/>
                </a:tc>
                <a:tc>
                  <a:txBody>
                    <a:bodyPr/>
                    <a:lstStyle/>
                    <a:p>
                      <a:r>
                        <a:rPr kumimoji="1" lang="ja-JP" altLang="en-US" sz="900" dirty="0">
                          <a:latin typeface="+mj-ea"/>
                          <a:ea typeface="+mj-ea"/>
                        </a:rPr>
                        <a:t>実証実験における役割</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j-ea"/>
                        <a:ea typeface="+mj-ea"/>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883863"/>
                  </a:ext>
                </a:extLst>
              </a:tr>
              <a:tr h="168462">
                <a:tc rowSpan="7">
                  <a:txBody>
                    <a:bodyPr/>
                    <a:lstStyle/>
                    <a:p>
                      <a:pPr algn="ctr"/>
                      <a:r>
                        <a:rPr kumimoji="1" lang="ja-JP" altLang="en-US" sz="1050" b="1" dirty="0">
                          <a:solidFill>
                            <a:srgbClr val="FFFFFF"/>
                          </a:solidFill>
                          <a:latin typeface="+mj-ea"/>
                          <a:ea typeface="+mj-ea"/>
                        </a:rPr>
                        <a:t>連携事業者②</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r>
                        <a:rPr kumimoji="1" lang="ja-JP" altLang="en-US" sz="1050" b="0" dirty="0">
                          <a:latin typeface="+mj-ea"/>
                          <a:ea typeface="+mj-ea"/>
                        </a:rPr>
                        <a:t>会社名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en-US" altLang="ja-JP" sz="1050" dirty="0">
                          <a:solidFill>
                            <a:srgbClr val="FF0000"/>
                          </a:solidFill>
                          <a:latin typeface="+mj-ea"/>
                          <a:ea typeface="+mj-ea"/>
                        </a:rPr>
                        <a:t>C</a:t>
                      </a:r>
                      <a:r>
                        <a:rPr kumimoji="1" lang="ja-JP" altLang="en-US" sz="1050" dirty="0">
                          <a:solidFill>
                            <a:srgbClr val="FF0000"/>
                          </a:solidFill>
                          <a:latin typeface="+mj-ea"/>
                          <a:ea typeface="+mj-ea"/>
                        </a:rPr>
                        <a:t>社</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721214"/>
                  </a:ext>
                </a:extLst>
              </a:tr>
              <a:tr h="168462">
                <a:tc vMerge="1">
                  <a:txBody>
                    <a:bodyPr/>
                    <a:lstStyle/>
                    <a:p>
                      <a:endParaRPr kumimoji="1" lang="ja-JP" altLang="en-US"/>
                    </a:p>
                  </a:txBody>
                  <a:tcPr/>
                </a:tc>
                <a:tc>
                  <a:txBody>
                    <a:bodyPr/>
                    <a:lstStyle/>
                    <a:p>
                      <a:r>
                        <a:rPr kumimoji="1" lang="ja-JP" altLang="en-US" sz="1050" dirty="0">
                          <a:latin typeface="+mj-ea"/>
                          <a:ea typeface="+mj-ea"/>
                        </a:rPr>
                        <a:t>住所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j-ea"/>
                        <a:ea typeface="+mj-ea"/>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1573659"/>
                  </a:ext>
                </a:extLst>
              </a:tr>
              <a:tr h="168462">
                <a:tc vMerge="1">
                  <a:txBody>
                    <a:bodyPr/>
                    <a:lstStyle/>
                    <a:p>
                      <a:endParaRPr kumimoji="1" lang="ja-JP" altLang="en-US"/>
                    </a:p>
                  </a:txBody>
                  <a:tcPr/>
                </a:tc>
                <a:tc>
                  <a:txBody>
                    <a:bodyPr/>
                    <a:lstStyle/>
                    <a:p>
                      <a:r>
                        <a:rPr kumimoji="1" lang="ja-JP" altLang="en-US" sz="1050" dirty="0">
                          <a:latin typeface="+mj-ea"/>
                          <a:ea typeface="+mj-ea"/>
                        </a:rPr>
                        <a:t>ホームページ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j-ea"/>
                        <a:ea typeface="+mj-ea"/>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9341983"/>
                  </a:ext>
                </a:extLst>
              </a:tr>
              <a:tr h="168462">
                <a:tc vMerge="1">
                  <a:txBody>
                    <a:bodyPr/>
                    <a:lstStyle/>
                    <a:p>
                      <a:endParaRPr kumimoji="1" lang="ja-JP" altLang="en-US"/>
                    </a:p>
                  </a:txBody>
                  <a:tcPr/>
                </a:tc>
                <a:tc>
                  <a:txBody>
                    <a:bodyPr/>
                    <a:lstStyle/>
                    <a:p>
                      <a:r>
                        <a:rPr kumimoji="1" lang="ja-JP" altLang="en-US" sz="1050" dirty="0">
                          <a:latin typeface="+mj-ea"/>
                          <a:ea typeface="+mj-ea"/>
                        </a:rPr>
                        <a:t>統括責任者</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役職：　　　　　　　　　　　　　　　　　　　　　氏名：</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2240096"/>
                  </a:ext>
                </a:extLst>
              </a:tr>
              <a:tr h="168462">
                <a:tc vMerge="1">
                  <a:txBody>
                    <a:bodyPr/>
                    <a:lstStyle/>
                    <a:p>
                      <a:endParaRPr kumimoji="1" lang="ja-JP" altLang="en-US"/>
                    </a:p>
                  </a:txBody>
                  <a:tcPr/>
                </a:tc>
                <a:tc>
                  <a:txBody>
                    <a:bodyPr/>
                    <a:lstStyle/>
                    <a:p>
                      <a:r>
                        <a:rPr kumimoji="1" lang="ja-JP" altLang="en-US" sz="1050" dirty="0">
                          <a:latin typeface="+mj-ea"/>
                          <a:ea typeface="+mj-ea"/>
                        </a:rPr>
                        <a:t>プロジェクト責任者</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役職：　　　　　　　　　　　　　　　　　　　　　氏名：</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375872"/>
                  </a:ext>
                </a:extLst>
              </a:tr>
              <a:tr h="168462">
                <a:tc vMerge="1">
                  <a:txBody>
                    <a:bodyPr/>
                    <a:lstStyle/>
                    <a:p>
                      <a:endParaRPr kumimoji="1" lang="ja-JP" altLang="en-US"/>
                    </a:p>
                  </a:txBody>
                  <a:tcPr/>
                </a:tc>
                <a:tc>
                  <a:txBody>
                    <a:bodyPr/>
                    <a:lstStyle/>
                    <a:p>
                      <a:r>
                        <a:rPr kumimoji="1" lang="ja-JP" altLang="en-US" sz="1050" dirty="0">
                          <a:latin typeface="+mj-ea"/>
                          <a:ea typeface="+mj-ea"/>
                        </a:rPr>
                        <a:t>担当者</a:t>
                      </a:r>
                      <a:r>
                        <a:rPr kumimoji="1" lang="ja-JP" altLang="en-US" sz="1050" dirty="0">
                          <a:solidFill>
                            <a:srgbClr val="FF0000"/>
                          </a:solidFill>
                          <a:latin typeface="+mj-ea"/>
                          <a:ea typeface="+mj-ea"/>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役職：　　　　　　　　　　　氏名：　　　　　　　　　　　　　連絡先：</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992842"/>
                  </a:ext>
                </a:extLst>
              </a:tr>
              <a:tr h="287847">
                <a:tc vMerge="1">
                  <a:txBody>
                    <a:bodyPr/>
                    <a:lstStyle/>
                    <a:p>
                      <a:endParaRPr kumimoji="1" lang="ja-JP" altLang="en-US"/>
                    </a:p>
                  </a:txBody>
                  <a:tcPr/>
                </a:tc>
                <a:tc>
                  <a:txBody>
                    <a:bodyPr/>
                    <a:lstStyle/>
                    <a:p>
                      <a:r>
                        <a:rPr kumimoji="1" lang="ja-JP" altLang="en-US" sz="900" dirty="0">
                          <a:latin typeface="+mj-ea"/>
                          <a:ea typeface="+mj-ea"/>
                        </a:rPr>
                        <a:t>実証実験における役割</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j-ea"/>
                        <a:ea typeface="+mj-ea"/>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4754181"/>
                  </a:ext>
                </a:extLst>
              </a:tr>
            </a:tbl>
          </a:graphicData>
        </a:graphic>
      </p:graphicFrame>
      <p:graphicFrame>
        <p:nvGraphicFramePr>
          <p:cNvPr id="21" name="表 20">
            <a:extLst>
              <a:ext uri="{FF2B5EF4-FFF2-40B4-BE49-F238E27FC236}">
                <a16:creationId xmlns:a16="http://schemas.microsoft.com/office/drawing/2014/main" id="{FD26F25F-C87A-765E-0FC8-886131D6B59C}"/>
              </a:ext>
            </a:extLst>
          </p:cNvPr>
          <p:cNvGraphicFramePr>
            <a:graphicFrameLocks noGrp="1"/>
          </p:cNvGraphicFramePr>
          <p:nvPr>
            <p:extLst>
              <p:ext uri="{D42A27DB-BD31-4B8C-83A1-F6EECF244321}">
                <p14:modId xmlns:p14="http://schemas.microsoft.com/office/powerpoint/2010/main" val="3386788403"/>
              </p:ext>
            </p:extLst>
          </p:nvPr>
        </p:nvGraphicFramePr>
        <p:xfrm>
          <a:off x="716494" y="1515896"/>
          <a:ext cx="1810220" cy="864000"/>
        </p:xfrm>
        <a:graphic>
          <a:graphicData uri="http://schemas.openxmlformats.org/drawingml/2006/table">
            <a:tbl>
              <a:tblPr firstRow="1" bandRow="1">
                <a:tableStyleId>{69012ECD-51FC-41F1-AA8D-1B2483CD663E}</a:tableStyleId>
              </a:tblPr>
              <a:tblGrid>
                <a:gridCol w="1810220">
                  <a:extLst>
                    <a:ext uri="{9D8B030D-6E8A-4147-A177-3AD203B41FA5}">
                      <a16:colId xmlns:a16="http://schemas.microsoft.com/office/drawing/2014/main" val="20000"/>
                    </a:ext>
                  </a:extLst>
                </a:gridCol>
              </a:tblGrid>
              <a:tr h="326400">
                <a:tc>
                  <a:txBody>
                    <a:bodyPr/>
                    <a:lstStyle/>
                    <a:p>
                      <a:pPr algn="ctr"/>
                      <a:r>
                        <a:rPr kumimoji="1" lang="ja-JP" altLang="en-US" sz="1100" baseline="0" dirty="0">
                          <a:solidFill>
                            <a:schemeClr val="bg1"/>
                          </a:solidFill>
                          <a:latin typeface="+mj-ea"/>
                          <a:ea typeface="+mj-ea"/>
                        </a:rPr>
                        <a:t>統括責任者</a:t>
                      </a: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solidFill>
                      <a:srgbClr val="EB53E7"/>
                    </a:solidFill>
                  </a:tcPr>
                </a:tc>
                <a:extLst>
                  <a:ext uri="{0D108BD9-81ED-4DB2-BD59-A6C34878D82A}">
                    <a16:rowId xmlns:a16="http://schemas.microsoft.com/office/drawing/2014/main" val="10000"/>
                  </a:ext>
                </a:extLst>
              </a:tr>
              <a:tr h="537600">
                <a:tc>
                  <a:txBody>
                    <a:bodyPr/>
                    <a:lstStyle/>
                    <a:p>
                      <a:pPr algn="l"/>
                      <a:r>
                        <a:rPr kumimoji="1" lang="ja-JP" altLang="en-US" sz="1100" b="0" baseline="0" dirty="0">
                          <a:solidFill>
                            <a:schemeClr val="tx1"/>
                          </a:solidFill>
                          <a:latin typeface="+mj-ea"/>
                          <a:ea typeface="+mj-ea"/>
                        </a:rPr>
                        <a:t>役職：</a:t>
                      </a:r>
                      <a:endParaRPr kumimoji="1" lang="en-US" altLang="ja-JP" sz="1100" b="0" baseline="0" dirty="0">
                        <a:solidFill>
                          <a:schemeClr val="tx1"/>
                        </a:solidFill>
                        <a:latin typeface="+mj-ea"/>
                        <a:ea typeface="+mj-ea"/>
                      </a:endParaRPr>
                    </a:p>
                    <a:p>
                      <a:pPr algn="l"/>
                      <a:r>
                        <a:rPr kumimoji="1" lang="ja-JP" altLang="en-US" sz="1100" b="0" baseline="0" dirty="0">
                          <a:solidFill>
                            <a:schemeClr val="tx1"/>
                          </a:solidFill>
                          <a:latin typeface="+mj-ea"/>
                          <a:ea typeface="+mj-ea"/>
                        </a:rPr>
                        <a:t>氏名：</a:t>
                      </a:r>
                      <a:endParaRPr kumimoji="1" lang="en-US" altLang="ja-JP" sz="1100" b="1" baseline="0" dirty="0">
                        <a:solidFill>
                          <a:schemeClr val="tx1"/>
                        </a:solidFill>
                        <a:latin typeface="+mj-ea"/>
                        <a:ea typeface="+mj-ea"/>
                      </a:endParaRP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22" name="直線コネクタ 21">
            <a:extLst>
              <a:ext uri="{FF2B5EF4-FFF2-40B4-BE49-F238E27FC236}">
                <a16:creationId xmlns:a16="http://schemas.microsoft.com/office/drawing/2014/main" id="{4ECCEC9F-94C0-71C0-0641-36F989E96108}"/>
              </a:ext>
            </a:extLst>
          </p:cNvPr>
          <p:cNvCxnSpPr>
            <a:cxnSpLocks/>
            <a:stCxn id="21" idx="2"/>
            <a:endCxn id="23" idx="0"/>
          </p:cNvCxnSpPr>
          <p:nvPr/>
        </p:nvCxnSpPr>
        <p:spPr>
          <a:xfrm>
            <a:off x="1621604" y="2379896"/>
            <a:ext cx="0" cy="1365896"/>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3" name="表 22">
            <a:extLst>
              <a:ext uri="{FF2B5EF4-FFF2-40B4-BE49-F238E27FC236}">
                <a16:creationId xmlns:a16="http://schemas.microsoft.com/office/drawing/2014/main" id="{CFA51C35-1F0C-EBDA-0395-7EFCDFD4373B}"/>
              </a:ext>
            </a:extLst>
          </p:cNvPr>
          <p:cNvGraphicFramePr>
            <a:graphicFrameLocks noGrp="1"/>
          </p:cNvGraphicFramePr>
          <p:nvPr>
            <p:extLst>
              <p:ext uri="{D42A27DB-BD31-4B8C-83A1-F6EECF244321}">
                <p14:modId xmlns:p14="http://schemas.microsoft.com/office/powerpoint/2010/main" val="3835717656"/>
              </p:ext>
            </p:extLst>
          </p:nvPr>
        </p:nvGraphicFramePr>
        <p:xfrm>
          <a:off x="716494" y="3745792"/>
          <a:ext cx="1810220" cy="1763238"/>
        </p:xfrm>
        <a:graphic>
          <a:graphicData uri="http://schemas.openxmlformats.org/drawingml/2006/table">
            <a:tbl>
              <a:tblPr firstRow="1" bandRow="1">
                <a:tableStyleId>{69012ECD-51FC-41F1-AA8D-1B2483CD663E}</a:tableStyleId>
              </a:tblPr>
              <a:tblGrid>
                <a:gridCol w="1810220">
                  <a:extLst>
                    <a:ext uri="{9D8B030D-6E8A-4147-A177-3AD203B41FA5}">
                      <a16:colId xmlns:a16="http://schemas.microsoft.com/office/drawing/2014/main" val="20000"/>
                    </a:ext>
                  </a:extLst>
                </a:gridCol>
              </a:tblGrid>
              <a:tr h="330678">
                <a:tc>
                  <a:txBody>
                    <a:bodyPr/>
                    <a:lstStyle/>
                    <a:p>
                      <a:pPr algn="ctr"/>
                      <a:r>
                        <a:rPr kumimoji="1" lang="ja-JP" altLang="en-US" sz="1100" baseline="0" dirty="0">
                          <a:solidFill>
                            <a:schemeClr val="bg1"/>
                          </a:solidFill>
                          <a:latin typeface="+mj-ea"/>
                          <a:ea typeface="+mj-ea"/>
                        </a:rPr>
                        <a:t>担当チーム</a:t>
                      </a: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solidFill>
                      <a:srgbClr val="EB53E7"/>
                    </a:solidFill>
                  </a:tcPr>
                </a:tc>
                <a:extLst>
                  <a:ext uri="{0D108BD9-81ED-4DB2-BD59-A6C34878D82A}">
                    <a16:rowId xmlns:a16="http://schemas.microsoft.com/office/drawing/2014/main" val="10000"/>
                  </a:ext>
                </a:extLst>
              </a:tr>
              <a:tr h="1265486">
                <a:tc>
                  <a:txBody>
                    <a:bodyPr/>
                    <a:lstStyle/>
                    <a:p>
                      <a:r>
                        <a:rPr lang="ja-JP" altLang="en-US" sz="1100" b="0" baseline="0" dirty="0">
                          <a:solidFill>
                            <a:schemeClr val="tx1"/>
                          </a:solidFill>
                          <a:latin typeface="+mj-ea"/>
                          <a:ea typeface="+mj-ea"/>
                        </a:rPr>
                        <a:t>役職：</a:t>
                      </a:r>
                      <a:endParaRPr lang="en-US" altLang="ja-JP" sz="1100" b="0" baseline="0" dirty="0">
                        <a:solidFill>
                          <a:schemeClr val="tx1"/>
                        </a:solidFill>
                        <a:latin typeface="+mj-ea"/>
                        <a:ea typeface="+mj-ea"/>
                      </a:endParaRPr>
                    </a:p>
                    <a:p>
                      <a:r>
                        <a:rPr lang="ja-JP" altLang="en-US" sz="1100" b="0" baseline="0" dirty="0">
                          <a:solidFill>
                            <a:schemeClr val="tx1"/>
                          </a:solidFill>
                          <a:latin typeface="+mj-ea"/>
                          <a:ea typeface="+mj-ea"/>
                        </a:rPr>
                        <a:t>氏名：</a:t>
                      </a:r>
                      <a:r>
                        <a:rPr lang="ja-JP" altLang="en-US" sz="1100" b="0" baseline="0" dirty="0">
                          <a:solidFill>
                            <a:srgbClr val="FF0000"/>
                          </a:solidFill>
                          <a:latin typeface="+mj-ea"/>
                          <a:ea typeface="+mj-ea"/>
                        </a:rPr>
                        <a:t>★</a:t>
                      </a:r>
                      <a:endParaRPr lang="en-US" altLang="ja-JP" sz="1100" b="0" baseline="0" dirty="0">
                        <a:solidFill>
                          <a:srgbClr val="FF0000"/>
                        </a:solidFill>
                        <a:latin typeface="+mj-ea"/>
                        <a:ea typeface="+mj-ea"/>
                      </a:endParaRPr>
                    </a:p>
                    <a:p>
                      <a:endParaRPr lang="en-US" altLang="ja-JP" sz="1100" baseline="0" dirty="0">
                        <a:solidFill>
                          <a:schemeClr val="tx1"/>
                        </a:solidFill>
                        <a:latin typeface="+mj-ea"/>
                        <a:ea typeface="+mj-ea"/>
                      </a:endParaRPr>
                    </a:p>
                    <a:p>
                      <a:r>
                        <a:rPr lang="ja-JP" altLang="en-US" sz="1100" b="0" baseline="0" dirty="0">
                          <a:solidFill>
                            <a:schemeClr val="tx1"/>
                          </a:solidFill>
                          <a:latin typeface="+mj-ea"/>
                          <a:ea typeface="+mj-ea"/>
                        </a:rPr>
                        <a:t>役職：</a:t>
                      </a:r>
                      <a:endParaRPr lang="en-US" altLang="ja-JP" sz="1100" b="0" baseline="0" dirty="0">
                        <a:solidFill>
                          <a:schemeClr val="tx1"/>
                        </a:solidFill>
                        <a:latin typeface="+mj-ea"/>
                        <a:ea typeface="+mj-ea"/>
                      </a:endParaRPr>
                    </a:p>
                    <a:p>
                      <a:r>
                        <a:rPr lang="ja-JP" altLang="en-US" sz="1100" b="0" baseline="0" dirty="0">
                          <a:solidFill>
                            <a:schemeClr val="tx1"/>
                          </a:solidFill>
                          <a:latin typeface="+mj-ea"/>
                          <a:ea typeface="+mj-ea"/>
                        </a:rPr>
                        <a:t>氏名：</a:t>
                      </a:r>
                      <a:endParaRPr lang="en-US" altLang="ja-JP" sz="1100" b="0" baseline="0" dirty="0">
                        <a:solidFill>
                          <a:schemeClr val="tx1"/>
                        </a:solidFill>
                        <a:latin typeface="+mj-ea"/>
                        <a:ea typeface="+mj-ea"/>
                      </a:endParaRPr>
                    </a:p>
                    <a:p>
                      <a:endParaRPr lang="en-US" altLang="ja-JP" sz="1100" b="0" baseline="0" dirty="0">
                        <a:solidFill>
                          <a:schemeClr val="tx1"/>
                        </a:solidFill>
                        <a:latin typeface="+mj-ea"/>
                        <a:ea typeface="+mj-ea"/>
                      </a:endParaRPr>
                    </a:p>
                    <a:p>
                      <a:r>
                        <a:rPr lang="ja-JP" altLang="en-US" sz="1100" b="0" baseline="0" dirty="0">
                          <a:solidFill>
                            <a:schemeClr val="tx1"/>
                          </a:solidFill>
                          <a:latin typeface="+mj-ea"/>
                          <a:ea typeface="+mj-ea"/>
                        </a:rPr>
                        <a:t>役職：</a:t>
                      </a:r>
                      <a:endParaRPr lang="en-US" altLang="ja-JP" sz="1100" b="0" baseline="0" dirty="0">
                        <a:solidFill>
                          <a:schemeClr val="tx1"/>
                        </a:solidFill>
                        <a:latin typeface="+mj-ea"/>
                        <a:ea typeface="+mj-ea"/>
                      </a:endParaRPr>
                    </a:p>
                    <a:p>
                      <a:r>
                        <a:rPr lang="ja-JP" altLang="en-US" sz="1100" b="0" baseline="0" dirty="0">
                          <a:solidFill>
                            <a:schemeClr val="tx1"/>
                          </a:solidFill>
                          <a:latin typeface="+mj-ea"/>
                          <a:ea typeface="+mj-ea"/>
                        </a:rPr>
                        <a:t>氏名：</a:t>
                      </a:r>
                      <a:endParaRPr lang="en-US" altLang="ja-JP" sz="1100" b="1" baseline="0" dirty="0">
                        <a:solidFill>
                          <a:schemeClr val="tx1"/>
                        </a:solidFill>
                        <a:latin typeface="+mj-ea"/>
                        <a:ea typeface="+mj-ea"/>
                      </a:endParaRP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4" name="表 23">
            <a:extLst>
              <a:ext uri="{FF2B5EF4-FFF2-40B4-BE49-F238E27FC236}">
                <a16:creationId xmlns:a16="http://schemas.microsoft.com/office/drawing/2014/main" id="{AFC3AE90-8949-926C-3C3F-FC4647FB34B3}"/>
              </a:ext>
            </a:extLst>
          </p:cNvPr>
          <p:cNvGraphicFramePr>
            <a:graphicFrameLocks noGrp="1"/>
          </p:cNvGraphicFramePr>
          <p:nvPr>
            <p:extLst>
              <p:ext uri="{D42A27DB-BD31-4B8C-83A1-F6EECF244321}">
                <p14:modId xmlns:p14="http://schemas.microsoft.com/office/powerpoint/2010/main" val="3341196661"/>
              </p:ext>
            </p:extLst>
          </p:nvPr>
        </p:nvGraphicFramePr>
        <p:xfrm>
          <a:off x="716494" y="2630844"/>
          <a:ext cx="1810220" cy="864000"/>
        </p:xfrm>
        <a:graphic>
          <a:graphicData uri="http://schemas.openxmlformats.org/drawingml/2006/table">
            <a:tbl>
              <a:tblPr firstRow="1" bandRow="1">
                <a:tableStyleId>{69012ECD-51FC-41F1-AA8D-1B2483CD663E}</a:tableStyleId>
              </a:tblPr>
              <a:tblGrid>
                <a:gridCol w="1810220">
                  <a:extLst>
                    <a:ext uri="{9D8B030D-6E8A-4147-A177-3AD203B41FA5}">
                      <a16:colId xmlns:a16="http://schemas.microsoft.com/office/drawing/2014/main" val="20000"/>
                    </a:ext>
                  </a:extLst>
                </a:gridCol>
              </a:tblGrid>
              <a:tr h="326400">
                <a:tc>
                  <a:txBody>
                    <a:bodyPr/>
                    <a:lstStyle/>
                    <a:p>
                      <a:pPr algn="ctr"/>
                      <a:r>
                        <a:rPr kumimoji="1" lang="ja-JP" altLang="en-US" sz="1100" b="1" baseline="0" dirty="0">
                          <a:solidFill>
                            <a:schemeClr val="bg1"/>
                          </a:solidFill>
                          <a:latin typeface="+mj-ea"/>
                          <a:ea typeface="+mj-ea"/>
                        </a:rPr>
                        <a:t>プロジェクト責任者</a:t>
                      </a: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solidFill>
                      <a:srgbClr val="EB53E7"/>
                    </a:solidFill>
                  </a:tcPr>
                </a:tc>
                <a:extLst>
                  <a:ext uri="{0D108BD9-81ED-4DB2-BD59-A6C34878D82A}">
                    <a16:rowId xmlns:a16="http://schemas.microsoft.com/office/drawing/2014/main" val="10000"/>
                  </a:ext>
                </a:extLst>
              </a:tr>
              <a:tr h="537600">
                <a:tc>
                  <a:txBody>
                    <a:bodyPr/>
                    <a:lstStyle/>
                    <a:p>
                      <a:pPr algn="l"/>
                      <a:r>
                        <a:rPr kumimoji="1" lang="ja-JP" altLang="en-US" sz="1100" b="0" baseline="0" dirty="0">
                          <a:solidFill>
                            <a:schemeClr val="tx1"/>
                          </a:solidFill>
                          <a:latin typeface="+mj-ea"/>
                          <a:ea typeface="+mj-ea"/>
                        </a:rPr>
                        <a:t>役職：</a:t>
                      </a:r>
                      <a:endParaRPr kumimoji="1" lang="en-US" altLang="ja-JP" sz="1100" b="0" baseline="0" dirty="0">
                        <a:solidFill>
                          <a:schemeClr val="tx1"/>
                        </a:solidFill>
                        <a:latin typeface="+mj-ea"/>
                        <a:ea typeface="+mj-ea"/>
                      </a:endParaRPr>
                    </a:p>
                    <a:p>
                      <a:pPr algn="l"/>
                      <a:r>
                        <a:rPr kumimoji="1" lang="ja-JP" altLang="en-US" sz="1100" b="0" baseline="0" dirty="0">
                          <a:solidFill>
                            <a:schemeClr val="tx1"/>
                          </a:solidFill>
                          <a:latin typeface="+mj-ea"/>
                          <a:ea typeface="+mj-ea"/>
                        </a:rPr>
                        <a:t>氏名：</a:t>
                      </a:r>
                      <a:endParaRPr kumimoji="1" lang="en-US" altLang="ja-JP" sz="1100" b="0" baseline="0" dirty="0">
                        <a:solidFill>
                          <a:schemeClr val="tx1"/>
                        </a:solidFill>
                        <a:latin typeface="+mj-ea"/>
                        <a:ea typeface="+mj-ea"/>
                      </a:endParaRP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6" name="テキスト ボックス 25">
            <a:extLst>
              <a:ext uri="{FF2B5EF4-FFF2-40B4-BE49-F238E27FC236}">
                <a16:creationId xmlns:a16="http://schemas.microsoft.com/office/drawing/2014/main" id="{3807FCE0-E080-644F-CA6E-41FA1F22DE1E}"/>
              </a:ext>
            </a:extLst>
          </p:cNvPr>
          <p:cNvSpPr txBox="1"/>
          <p:nvPr/>
        </p:nvSpPr>
        <p:spPr>
          <a:xfrm>
            <a:off x="625602" y="5529505"/>
            <a:ext cx="2146344" cy="338554"/>
          </a:xfrm>
          <a:prstGeom prst="rect">
            <a:avLst/>
          </a:prstGeom>
          <a:noFill/>
        </p:spPr>
        <p:txBody>
          <a:bodyPr wrap="square" rtlCol="0">
            <a:spAutoFit/>
          </a:bodyPr>
          <a:lstStyle/>
          <a:p>
            <a:r>
              <a:rPr kumimoji="1" lang="en-US" altLang="ja-JP" sz="800" dirty="0">
                <a:solidFill>
                  <a:srgbClr val="FF0000"/>
                </a:solidFill>
                <a:latin typeface="+mj-ea"/>
                <a:ea typeface="+mj-ea"/>
              </a:rPr>
              <a:t>※</a:t>
            </a:r>
            <a:r>
              <a:rPr kumimoji="1" lang="ja-JP" altLang="en-US" sz="800" dirty="0">
                <a:solidFill>
                  <a:srgbClr val="FF0000"/>
                </a:solidFill>
                <a:latin typeface="+mj-ea"/>
                <a:ea typeface="+mj-ea"/>
              </a:rPr>
              <a:t>執務担当者の氏名の後に“★”マーク</a:t>
            </a:r>
            <a:endParaRPr kumimoji="1" lang="en-US" altLang="ja-JP" sz="800" dirty="0">
              <a:solidFill>
                <a:srgbClr val="FF0000"/>
              </a:solidFill>
              <a:latin typeface="+mj-ea"/>
              <a:ea typeface="+mj-ea"/>
            </a:endParaRPr>
          </a:p>
          <a:p>
            <a:r>
              <a:rPr kumimoji="1" lang="ja-JP" altLang="en-US" sz="800" dirty="0">
                <a:solidFill>
                  <a:srgbClr val="FF0000"/>
                </a:solidFill>
                <a:latin typeface="+mj-ea"/>
                <a:ea typeface="+mj-ea"/>
              </a:rPr>
              <a:t>を記載ください。</a:t>
            </a:r>
            <a:endParaRPr kumimoji="1" lang="en-US" altLang="ja-JP" sz="800" dirty="0">
              <a:solidFill>
                <a:srgbClr val="FF0000"/>
              </a:solidFill>
              <a:latin typeface="+mj-ea"/>
              <a:ea typeface="+mj-ea"/>
            </a:endParaRPr>
          </a:p>
        </p:txBody>
      </p:sp>
      <p:sp>
        <p:nvSpPr>
          <p:cNvPr id="31" name="テキスト ボックス 30"/>
          <p:cNvSpPr txBox="1"/>
          <p:nvPr/>
        </p:nvSpPr>
        <p:spPr>
          <a:xfrm>
            <a:off x="506124" y="6054531"/>
            <a:ext cx="9164926" cy="692497"/>
          </a:xfrm>
          <a:prstGeom prst="rect">
            <a:avLst/>
          </a:prstGeom>
          <a:noFill/>
          <a:ln>
            <a:solidFill>
              <a:schemeClr val="bg1">
                <a:lumMod val="50000"/>
              </a:schemeClr>
            </a:solidFill>
          </a:ln>
        </p:spPr>
        <p:txBody>
          <a:bodyPr wrap="square" rtlCol="0">
            <a:spAutoFit/>
          </a:bodyPr>
          <a:lstStyle/>
          <a:p>
            <a:endParaRPr kumimoji="1" lang="en-US" altLang="ja-JP" sz="300" dirty="0">
              <a:latin typeface="+mj-ea"/>
              <a:ea typeface="+mj-ea"/>
            </a:endParaRPr>
          </a:p>
          <a:p>
            <a:r>
              <a:rPr kumimoji="1" lang="ja-JP" altLang="en-US" sz="1200" dirty="0">
                <a:latin typeface="+mj-ea"/>
                <a:ea typeface="+mj-ea"/>
              </a:rPr>
              <a:t>会社名：　　　　　　　　　　　　　　　　　　　　　　　所属・氏名：　　　　　　　　　　　　　　　　　　　　　　　　　　連絡先：</a:t>
            </a:r>
            <a:endParaRPr kumimoji="1" lang="en-US" altLang="ja-JP" sz="1200" dirty="0">
              <a:latin typeface="+mj-ea"/>
              <a:ea typeface="+mj-ea"/>
            </a:endParaRPr>
          </a:p>
          <a:p>
            <a:r>
              <a:rPr kumimoji="1" lang="ja-JP" altLang="en-US" sz="1200" dirty="0">
                <a:latin typeface="+mj-ea"/>
                <a:ea typeface="+mj-ea"/>
              </a:rPr>
              <a:t>役割等：</a:t>
            </a:r>
          </a:p>
        </p:txBody>
      </p:sp>
      <p:sp>
        <p:nvSpPr>
          <p:cNvPr id="30" name="テキスト ボックス 29"/>
          <p:cNvSpPr txBox="1"/>
          <p:nvPr/>
        </p:nvSpPr>
        <p:spPr>
          <a:xfrm>
            <a:off x="506124" y="5872502"/>
            <a:ext cx="2427974" cy="261610"/>
          </a:xfrm>
          <a:prstGeom prst="rect">
            <a:avLst/>
          </a:prstGeom>
          <a:solidFill>
            <a:schemeClr val="bg1">
              <a:lumMod val="50000"/>
            </a:schemeClr>
          </a:solidFill>
          <a:ln>
            <a:noFill/>
          </a:ln>
        </p:spPr>
        <p:txBody>
          <a:bodyPr wrap="square" rtlCol="0">
            <a:spAutoFit/>
          </a:bodyPr>
          <a:lstStyle/>
          <a:p>
            <a:r>
              <a:rPr kumimoji="1" lang="ja-JP" altLang="en-US" sz="1100" b="1" dirty="0">
                <a:solidFill>
                  <a:schemeClr val="bg1"/>
                </a:solidFill>
                <a:latin typeface="+mj-ea"/>
                <a:ea typeface="+mj-ea"/>
              </a:rPr>
              <a:t>その他アドバイザー・外注先等</a:t>
            </a:r>
          </a:p>
        </p:txBody>
      </p:sp>
      <p:sp>
        <p:nvSpPr>
          <p:cNvPr id="15"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12</a:t>
            </a:fld>
            <a:endParaRPr kumimoji="1" lang="ja-JP" altLang="en-US" dirty="0"/>
          </a:p>
        </p:txBody>
      </p:sp>
    </p:spTree>
    <p:extLst>
      <p:ext uri="{BB962C8B-B14F-4D97-AF65-F5344CB8AC3E}">
        <p14:creationId xmlns:p14="http://schemas.microsoft.com/office/powerpoint/2010/main" val="96008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57679" y="289867"/>
            <a:ext cx="6858000" cy="461665"/>
          </a:xfrm>
          <a:prstGeom prst="rect">
            <a:avLst/>
          </a:prstGeom>
          <a:noFill/>
        </p:spPr>
        <p:txBody>
          <a:bodyPr wrap="square" rtlCol="0">
            <a:spAutoFit/>
          </a:bodyPr>
          <a:lstStyle/>
          <a:p>
            <a:r>
              <a:rPr kumimoji="1" lang="ja-JP" altLang="en-US" sz="2400" b="1" dirty="0">
                <a:latin typeface="+mj-ea"/>
                <a:ea typeface="+mj-ea"/>
              </a:rPr>
              <a:t>目次</a:t>
            </a:r>
          </a:p>
        </p:txBody>
      </p:sp>
      <p:sp>
        <p:nvSpPr>
          <p:cNvPr id="6" name="テキスト ボックス 5">
            <a:extLst>
              <a:ext uri="{FF2B5EF4-FFF2-40B4-BE49-F238E27FC236}">
                <a16:creationId xmlns:a16="http://schemas.microsoft.com/office/drawing/2014/main" id="{A9693427-AA17-F5EE-E2F4-02C37BAAFF3D}"/>
              </a:ext>
            </a:extLst>
          </p:cNvPr>
          <p:cNvSpPr txBox="1"/>
          <p:nvPr/>
        </p:nvSpPr>
        <p:spPr>
          <a:xfrm>
            <a:off x="730024" y="943257"/>
            <a:ext cx="8521700" cy="5632311"/>
          </a:xfrm>
          <a:prstGeom prst="rect">
            <a:avLst/>
          </a:prstGeom>
          <a:noFill/>
        </p:spPr>
        <p:txBody>
          <a:bodyPr wrap="square" rtlCol="0">
            <a:spAutoFit/>
          </a:bodyPr>
          <a:lstStyle/>
          <a:p>
            <a:pPr>
              <a:lnSpc>
                <a:spcPct val="200000"/>
              </a:lnSpc>
            </a:pPr>
            <a:r>
              <a:rPr kumimoji="1" lang="ja-JP" altLang="en-US" dirty="0">
                <a:latin typeface="+mj-ea"/>
                <a:ea typeface="+mj-ea"/>
              </a:rPr>
              <a:t>会社概要</a:t>
            </a:r>
            <a:r>
              <a:rPr kumimoji="1" lang="en-US" altLang="ja-JP" u="dotted" baseline="40000" dirty="0">
                <a:latin typeface="+mj-ea"/>
                <a:ea typeface="+mj-ea"/>
              </a:rPr>
              <a:t>															</a:t>
            </a:r>
            <a:r>
              <a:rPr kumimoji="1" lang="en-US" altLang="ja-JP" sz="1400" dirty="0">
                <a:latin typeface="+mj-ea"/>
                <a:ea typeface="+mj-ea"/>
              </a:rPr>
              <a:t>3</a:t>
            </a:r>
            <a:endParaRPr kumimoji="1" lang="en-US" altLang="ja-JP" dirty="0">
              <a:latin typeface="+mj-ea"/>
              <a:ea typeface="+mj-ea"/>
            </a:endParaRPr>
          </a:p>
          <a:p>
            <a:pPr>
              <a:lnSpc>
                <a:spcPct val="200000"/>
              </a:lnSpc>
            </a:pPr>
            <a:r>
              <a:rPr kumimoji="1" lang="ja-JP" altLang="en-US" dirty="0">
                <a:latin typeface="+mj-ea"/>
                <a:ea typeface="+mj-ea"/>
              </a:rPr>
              <a:t>応募時点の事業進捗</a:t>
            </a:r>
            <a:r>
              <a:rPr kumimoji="1" lang="en-US" altLang="ja-JP" u="dotted" baseline="40000" dirty="0">
                <a:latin typeface="+mj-ea"/>
                <a:ea typeface="+mj-ea"/>
              </a:rPr>
              <a:t>													</a:t>
            </a:r>
            <a:r>
              <a:rPr kumimoji="1" lang="en-US" altLang="ja-JP" sz="1400" dirty="0">
                <a:latin typeface="+mj-ea"/>
                <a:ea typeface="+mj-ea"/>
              </a:rPr>
              <a:t>4</a:t>
            </a:r>
            <a:endParaRPr kumimoji="1" lang="en-US" altLang="ja-JP" dirty="0">
              <a:latin typeface="+mj-ea"/>
              <a:ea typeface="+mj-ea"/>
            </a:endParaRPr>
          </a:p>
          <a:p>
            <a:pPr>
              <a:lnSpc>
                <a:spcPct val="200000"/>
              </a:lnSpc>
            </a:pPr>
            <a:r>
              <a:rPr kumimoji="1" lang="ja-JP" altLang="en-US" dirty="0">
                <a:latin typeface="+mj-ea"/>
                <a:ea typeface="+mj-ea"/>
              </a:rPr>
              <a:t>実証実験のサマリ</a:t>
            </a:r>
            <a:r>
              <a:rPr kumimoji="1" lang="en-US" altLang="ja-JP" u="dotted" baseline="40000" dirty="0">
                <a:latin typeface="+mj-ea"/>
                <a:ea typeface="+mj-ea"/>
              </a:rPr>
              <a:t>													</a:t>
            </a:r>
            <a:r>
              <a:rPr kumimoji="1" lang="en-US" altLang="ja-JP" sz="1400" dirty="0">
                <a:latin typeface="+mj-ea"/>
                <a:ea typeface="+mj-ea"/>
              </a:rPr>
              <a:t>5</a:t>
            </a:r>
            <a:endParaRPr kumimoji="1" lang="en-US" altLang="ja-JP" dirty="0">
              <a:latin typeface="+mj-ea"/>
              <a:ea typeface="+mj-ea"/>
            </a:endParaRPr>
          </a:p>
          <a:p>
            <a:pPr>
              <a:lnSpc>
                <a:spcPct val="200000"/>
              </a:lnSpc>
            </a:pPr>
            <a:r>
              <a:rPr kumimoji="1" lang="ja-JP" altLang="en-US" dirty="0">
                <a:latin typeface="+mj-ea"/>
                <a:ea typeface="+mj-ea"/>
              </a:rPr>
              <a:t>本実証実験において取り組む課題、課題解決方法</a:t>
            </a:r>
            <a:r>
              <a:rPr kumimoji="1" lang="en-US" altLang="ja-JP" u="dotted" baseline="40000" dirty="0">
                <a:latin typeface="+mj-ea"/>
                <a:ea typeface="+mj-ea"/>
              </a:rPr>
              <a:t>						</a:t>
            </a:r>
            <a:r>
              <a:rPr kumimoji="1" lang="en-US" altLang="ja-JP" sz="1400" dirty="0">
                <a:latin typeface="+mj-ea"/>
                <a:ea typeface="+mj-ea"/>
              </a:rPr>
              <a:t>6</a:t>
            </a:r>
            <a:endParaRPr kumimoji="1" lang="en-US" altLang="ja-JP" dirty="0">
              <a:latin typeface="+mj-ea"/>
              <a:ea typeface="+mj-ea"/>
            </a:endParaRPr>
          </a:p>
          <a:p>
            <a:pPr>
              <a:lnSpc>
                <a:spcPct val="200000"/>
              </a:lnSpc>
            </a:pPr>
            <a:r>
              <a:rPr kumimoji="1" lang="ja-JP" altLang="en-US" dirty="0">
                <a:latin typeface="+mj-ea"/>
                <a:ea typeface="+mj-ea"/>
              </a:rPr>
              <a:t>本実証実験の成果指標、懸念事項・要支援事項</a:t>
            </a:r>
            <a:r>
              <a:rPr kumimoji="1" lang="en-US" altLang="ja-JP" u="dotted" baseline="40000" dirty="0">
                <a:latin typeface="+mj-ea"/>
                <a:ea typeface="+mj-ea"/>
              </a:rPr>
              <a:t>							</a:t>
            </a:r>
            <a:r>
              <a:rPr kumimoji="1" lang="en-US" altLang="ja-JP" sz="1400" dirty="0">
                <a:latin typeface="+mj-ea"/>
                <a:ea typeface="+mj-ea"/>
              </a:rPr>
              <a:t>7</a:t>
            </a:r>
          </a:p>
          <a:p>
            <a:pPr lvl="0">
              <a:lnSpc>
                <a:spcPct val="200000"/>
              </a:lnSpc>
            </a:pPr>
            <a:r>
              <a:rPr kumimoji="1" lang="ja-JP" altLang="en-US" dirty="0">
                <a:solidFill>
                  <a:prstClr val="black"/>
                </a:solidFill>
                <a:latin typeface="HG丸ｺﾞｼｯｸM-PRO" panose="020F0600000000000000" pitchFamily="50" charset="-128"/>
                <a:ea typeface="HG丸ｺﾞｼｯｸM-PRO" panose="020F0600000000000000" pitchFamily="50" charset="-128"/>
              </a:rPr>
              <a:t>事業化の可能性・将来性、競争力</a:t>
            </a:r>
            <a:r>
              <a:rPr kumimoji="1" lang="en-US" altLang="ja-JP" u="dotted" baseline="400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８</a:t>
            </a:r>
            <a:endParaRPr kumimoji="1" lang="en-US" altLang="ja-JP" dirty="0">
              <a:latin typeface="+mj-ea"/>
              <a:ea typeface="+mj-ea"/>
            </a:endParaRPr>
          </a:p>
          <a:p>
            <a:pPr>
              <a:lnSpc>
                <a:spcPct val="200000"/>
              </a:lnSpc>
            </a:pPr>
            <a:r>
              <a:rPr kumimoji="1" lang="ja-JP" altLang="en-US" dirty="0">
                <a:latin typeface="+mj-ea"/>
                <a:ea typeface="+mj-ea"/>
              </a:rPr>
              <a:t>社会へのインパクト</a:t>
            </a:r>
            <a:r>
              <a:rPr kumimoji="1" lang="en-US" altLang="ja-JP" u="dotted" baseline="40000" dirty="0">
                <a:latin typeface="+mj-ea"/>
                <a:ea typeface="+mj-ea"/>
              </a:rPr>
              <a:t>													</a:t>
            </a:r>
            <a:r>
              <a:rPr kumimoji="1" lang="ja-JP" altLang="en-US" sz="1400" dirty="0">
                <a:latin typeface="+mj-ea"/>
                <a:ea typeface="+mj-ea"/>
              </a:rPr>
              <a:t>９</a:t>
            </a:r>
            <a:endParaRPr kumimoji="1" lang="en-US" altLang="ja-JP" dirty="0">
              <a:latin typeface="+mj-ea"/>
              <a:ea typeface="+mj-ea"/>
            </a:endParaRPr>
          </a:p>
          <a:p>
            <a:pPr lvl="0">
              <a:lnSpc>
                <a:spcPct val="200000"/>
              </a:lnSpc>
            </a:pPr>
            <a:r>
              <a:rPr kumimoji="1" lang="ja-JP" altLang="en-US" dirty="0">
                <a:solidFill>
                  <a:prstClr val="black"/>
                </a:solidFill>
                <a:latin typeface="HG丸ｺﾞｼｯｸM-PRO" panose="020F0600000000000000" pitchFamily="50" charset="-128"/>
                <a:ea typeface="HG丸ｺﾞｼｯｸM-PRO" panose="020F0600000000000000" pitchFamily="50" charset="-128"/>
              </a:rPr>
              <a:t>「熊本県」での事業展開等の可能性</a:t>
            </a:r>
            <a:r>
              <a:rPr kumimoji="1" lang="en-US" altLang="ja-JP" u="dotted" baseline="40000"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1400" dirty="0">
                <a:solidFill>
                  <a:prstClr val="black"/>
                </a:solidFill>
                <a:latin typeface="HG丸ｺﾞｼｯｸM-PRO" panose="020F0600000000000000" pitchFamily="50" charset="-128"/>
                <a:ea typeface="HG丸ｺﾞｼｯｸM-PRO" panose="020F0600000000000000" pitchFamily="50" charset="-128"/>
              </a:rPr>
              <a:t>10</a:t>
            </a:r>
            <a:endParaRPr kumimoji="1" lang="en-US" altLang="ja-JP" dirty="0">
              <a:latin typeface="+mj-ea"/>
              <a:ea typeface="+mj-ea"/>
            </a:endParaRPr>
          </a:p>
          <a:p>
            <a:pPr>
              <a:lnSpc>
                <a:spcPct val="200000"/>
              </a:lnSpc>
            </a:pPr>
            <a:r>
              <a:rPr kumimoji="1" lang="ja-JP" altLang="en-US" dirty="0">
                <a:latin typeface="+mj-ea"/>
                <a:ea typeface="+mj-ea"/>
              </a:rPr>
              <a:t>スケジュール、資金計画</a:t>
            </a:r>
            <a:r>
              <a:rPr kumimoji="1" lang="en-US" altLang="ja-JP" u="dotted" baseline="40000" dirty="0">
                <a:latin typeface="+mj-ea"/>
                <a:ea typeface="+mj-ea"/>
              </a:rPr>
              <a:t>												</a:t>
            </a:r>
            <a:r>
              <a:rPr kumimoji="1" lang="en-US" altLang="ja-JP" sz="1400" dirty="0">
                <a:latin typeface="+mj-ea"/>
                <a:ea typeface="+mj-ea"/>
              </a:rPr>
              <a:t>11</a:t>
            </a:r>
            <a:endParaRPr kumimoji="1" lang="en-US" altLang="ja-JP" dirty="0">
              <a:latin typeface="+mj-ea"/>
              <a:ea typeface="+mj-ea"/>
            </a:endParaRPr>
          </a:p>
          <a:p>
            <a:pPr>
              <a:lnSpc>
                <a:spcPct val="200000"/>
              </a:lnSpc>
            </a:pPr>
            <a:r>
              <a:rPr kumimoji="1" lang="ja-JP" altLang="en-US" dirty="0">
                <a:latin typeface="+mj-ea"/>
                <a:ea typeface="+mj-ea"/>
              </a:rPr>
              <a:t>実証実験実施に向けた体制</a:t>
            </a:r>
            <a:r>
              <a:rPr kumimoji="1" lang="en-US" altLang="ja-JP" u="dotted" baseline="40000" dirty="0">
                <a:latin typeface="+mj-ea"/>
                <a:ea typeface="+mj-ea"/>
              </a:rPr>
              <a:t>											</a:t>
            </a:r>
            <a:r>
              <a:rPr kumimoji="1" lang="en-US" altLang="ja-JP" sz="1400" dirty="0">
                <a:latin typeface="+mj-ea"/>
                <a:ea typeface="+mj-ea"/>
              </a:rPr>
              <a:t>12</a:t>
            </a:r>
            <a:endParaRPr kumimoji="1" lang="en-US" altLang="ja-JP" dirty="0">
              <a:latin typeface="+mj-ea"/>
              <a:ea typeface="+mj-ea"/>
            </a:endParaRPr>
          </a:p>
        </p:txBody>
      </p:sp>
      <p:sp>
        <p:nvSpPr>
          <p:cNvPr id="7"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2</a:t>
            </a:fld>
            <a:endParaRPr kumimoji="1" lang="ja-JP" altLang="en-US" dirty="0"/>
          </a:p>
        </p:txBody>
      </p:sp>
    </p:spTree>
    <p:extLst>
      <p:ext uri="{BB962C8B-B14F-4D97-AF65-F5344CB8AC3E}">
        <p14:creationId xmlns:p14="http://schemas.microsoft.com/office/powerpoint/2010/main" val="209554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36575" y="289866"/>
            <a:ext cx="8528050" cy="461665"/>
          </a:xfrm>
          <a:prstGeom prst="rect">
            <a:avLst/>
          </a:prstGeom>
          <a:noFill/>
        </p:spPr>
        <p:txBody>
          <a:bodyPr wrap="square" rtlCol="0">
            <a:spAutoFit/>
          </a:bodyPr>
          <a:lstStyle/>
          <a:p>
            <a:r>
              <a:rPr kumimoji="1" lang="ja-JP" altLang="en-US" sz="2400" b="1" dirty="0">
                <a:latin typeface="+mj-ea"/>
                <a:ea typeface="+mj-ea"/>
              </a:rPr>
              <a:t>会社概要</a:t>
            </a:r>
          </a:p>
        </p:txBody>
      </p:sp>
      <p:sp>
        <p:nvSpPr>
          <p:cNvPr id="4" name="正方形/長方形 3">
            <a:extLst>
              <a:ext uri="{FF2B5EF4-FFF2-40B4-BE49-F238E27FC236}">
                <a16:creationId xmlns:a16="http://schemas.microsoft.com/office/drawing/2014/main" id="{1B0032F3-701D-F907-4823-12FDD1728090}"/>
              </a:ext>
            </a:extLst>
          </p:cNvPr>
          <p:cNvSpPr/>
          <p:nvPr/>
        </p:nvSpPr>
        <p:spPr>
          <a:xfrm>
            <a:off x="682625" y="901700"/>
            <a:ext cx="4117975" cy="342900"/>
          </a:xfrm>
          <a:prstGeom prst="rect">
            <a:avLst/>
          </a:prstGeom>
          <a:solidFill>
            <a:srgbClr val="4EC0BA"/>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kumimoji="1" lang="ja-JP" altLang="en-US" sz="1400" b="1" dirty="0">
                <a:solidFill>
                  <a:schemeClr val="tx1"/>
                </a:solidFill>
                <a:latin typeface="+mj-ea"/>
                <a:ea typeface="+mj-ea"/>
              </a:rPr>
              <a:t>基本情報</a:t>
            </a:r>
          </a:p>
        </p:txBody>
      </p:sp>
      <p:sp>
        <p:nvSpPr>
          <p:cNvPr id="7" name="正方形/長方形 6">
            <a:extLst>
              <a:ext uri="{FF2B5EF4-FFF2-40B4-BE49-F238E27FC236}">
                <a16:creationId xmlns:a16="http://schemas.microsoft.com/office/drawing/2014/main" id="{123C7AA5-D684-C170-3BEA-C0CA1F30CE79}"/>
              </a:ext>
            </a:extLst>
          </p:cNvPr>
          <p:cNvSpPr/>
          <p:nvPr/>
        </p:nvSpPr>
        <p:spPr>
          <a:xfrm>
            <a:off x="5312352" y="901700"/>
            <a:ext cx="4117975" cy="342900"/>
          </a:xfrm>
          <a:prstGeom prst="rect">
            <a:avLst/>
          </a:prstGeom>
          <a:solidFill>
            <a:srgbClr val="4EC0BA"/>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kumimoji="1" lang="ja-JP" altLang="en-US" sz="1400" b="1" dirty="0">
                <a:solidFill>
                  <a:schemeClr val="tx1"/>
                </a:solidFill>
                <a:latin typeface="+mj-ea"/>
                <a:ea typeface="+mj-ea"/>
              </a:rPr>
              <a:t>事業内容</a:t>
            </a:r>
          </a:p>
        </p:txBody>
      </p:sp>
      <p:sp>
        <p:nvSpPr>
          <p:cNvPr id="8" name="テキスト ボックス 7">
            <a:extLst>
              <a:ext uri="{FF2B5EF4-FFF2-40B4-BE49-F238E27FC236}">
                <a16:creationId xmlns:a16="http://schemas.microsoft.com/office/drawing/2014/main" id="{B85034FD-E7B6-3970-5431-307C100212E9}"/>
              </a:ext>
            </a:extLst>
          </p:cNvPr>
          <p:cNvSpPr txBox="1"/>
          <p:nvPr/>
        </p:nvSpPr>
        <p:spPr>
          <a:xfrm>
            <a:off x="5312352" y="1420169"/>
            <a:ext cx="4348146" cy="1415772"/>
          </a:xfrm>
          <a:prstGeom prst="rect">
            <a:avLst/>
          </a:prstGeom>
          <a:noFill/>
        </p:spPr>
        <p:txBody>
          <a:bodyPr wrap="square" rtlCol="0">
            <a:spAutoFit/>
          </a:bodyPr>
          <a:lstStyle/>
          <a:p>
            <a:r>
              <a:rPr kumimoji="1" lang="ja-JP" altLang="en-US" sz="1400" b="1" dirty="0">
                <a:latin typeface="+mj-ea"/>
                <a:ea typeface="+mj-ea"/>
              </a:rPr>
              <a:t>事業内容を記載（写真掲載も可）</a:t>
            </a:r>
            <a:endParaRPr kumimoji="1" lang="en-US" altLang="ja-JP" sz="1400" b="1" dirty="0">
              <a:latin typeface="+mj-ea"/>
              <a:ea typeface="+mj-ea"/>
            </a:endParaRPr>
          </a:p>
          <a:p>
            <a:r>
              <a:rPr kumimoji="1" lang="ja-JP" altLang="en-US" sz="1200" b="1" dirty="0">
                <a:solidFill>
                  <a:schemeClr val="bg2">
                    <a:lumMod val="50000"/>
                  </a:schemeClr>
                </a:solidFill>
                <a:latin typeface="+mj-ea"/>
                <a:ea typeface="+mj-ea"/>
              </a:rPr>
              <a:t>例）</a:t>
            </a:r>
            <a:r>
              <a:rPr kumimoji="1" lang="en-US" altLang="ja-JP" sz="1200" b="1" dirty="0" err="1">
                <a:solidFill>
                  <a:schemeClr val="bg2">
                    <a:lumMod val="50000"/>
                  </a:schemeClr>
                </a:solidFill>
                <a:latin typeface="+mj-ea"/>
                <a:ea typeface="+mj-ea"/>
              </a:rPr>
              <a:t>xxxx</a:t>
            </a:r>
            <a:r>
              <a:rPr kumimoji="1" lang="ja-JP" altLang="en-US" sz="1200" b="1" dirty="0">
                <a:solidFill>
                  <a:schemeClr val="bg2">
                    <a:lumMod val="50000"/>
                  </a:schemeClr>
                </a:solidFill>
                <a:latin typeface="+mj-ea"/>
                <a:ea typeface="+mj-ea"/>
              </a:rPr>
              <a:t>株式会社は、</a:t>
            </a:r>
            <a:r>
              <a:rPr kumimoji="1" lang="en-US" altLang="ja-JP" sz="1200" b="1" dirty="0">
                <a:solidFill>
                  <a:schemeClr val="bg2">
                    <a:lumMod val="50000"/>
                  </a:schemeClr>
                </a:solidFill>
                <a:latin typeface="+mj-ea"/>
                <a:ea typeface="+mj-ea"/>
              </a:rPr>
              <a:t>xxx</a:t>
            </a:r>
            <a:r>
              <a:rPr kumimoji="1" lang="ja-JP" altLang="en-US" sz="1200" b="1" dirty="0">
                <a:solidFill>
                  <a:schemeClr val="bg2">
                    <a:lumMod val="50000"/>
                  </a:schemeClr>
                </a:solidFill>
                <a:latin typeface="+mj-ea"/>
                <a:ea typeface="+mj-ea"/>
              </a:rPr>
              <a:t>と、</a:t>
            </a:r>
            <a:r>
              <a:rPr kumimoji="1" lang="en-US" altLang="ja-JP" sz="1200" b="1" dirty="0" err="1">
                <a:solidFill>
                  <a:schemeClr val="bg2">
                    <a:lumMod val="50000"/>
                  </a:schemeClr>
                </a:solidFill>
                <a:latin typeface="+mj-ea"/>
                <a:ea typeface="+mj-ea"/>
              </a:rPr>
              <a:t>xxxx</a:t>
            </a:r>
            <a:r>
              <a:rPr kumimoji="1" lang="ja-JP" altLang="en-US" sz="1200" b="1" dirty="0">
                <a:solidFill>
                  <a:schemeClr val="bg2">
                    <a:lumMod val="50000"/>
                  </a:schemeClr>
                </a:solidFill>
                <a:latin typeface="+mj-ea"/>
                <a:ea typeface="+mj-ea"/>
              </a:rPr>
              <a:t>を推進する会社です。</a:t>
            </a:r>
            <a:endParaRPr kumimoji="1" lang="en-US" altLang="ja-JP" sz="1200" b="1" dirty="0">
              <a:solidFill>
                <a:schemeClr val="bg2">
                  <a:lumMod val="50000"/>
                </a:schemeClr>
              </a:solidFill>
              <a:latin typeface="+mj-ea"/>
              <a:ea typeface="+mj-ea"/>
            </a:endParaRPr>
          </a:p>
          <a:p>
            <a:r>
              <a:rPr kumimoji="1" lang="en-US" altLang="ja-JP" sz="1200" b="1" dirty="0">
                <a:solidFill>
                  <a:schemeClr val="bg2">
                    <a:lumMod val="50000"/>
                  </a:schemeClr>
                </a:solidFill>
                <a:latin typeface="+mj-ea"/>
                <a:ea typeface="+mj-ea"/>
              </a:rPr>
              <a:t>xxx</a:t>
            </a:r>
            <a:r>
              <a:rPr kumimoji="1" lang="ja-JP" altLang="en-US" sz="1200" b="1" dirty="0">
                <a:solidFill>
                  <a:schemeClr val="bg2">
                    <a:lumMod val="50000"/>
                  </a:schemeClr>
                </a:solidFill>
                <a:latin typeface="+mj-ea"/>
                <a:ea typeface="+mj-ea"/>
              </a:rPr>
              <a:t>の深い知見を有するとともにサービスインフラがコラボレーションすることで、より高品質なサービス／製品の提供を目指すとともに、社会に長期的価値を創出します。</a:t>
            </a:r>
            <a:endParaRPr kumimoji="1" lang="en-US" altLang="ja-JP" sz="1200" b="1" dirty="0">
              <a:solidFill>
                <a:schemeClr val="bg2">
                  <a:lumMod val="50000"/>
                </a:schemeClr>
              </a:solidFill>
              <a:latin typeface="+mj-ea"/>
              <a:ea typeface="+mj-ea"/>
            </a:endParaRPr>
          </a:p>
          <a:p>
            <a:endParaRPr kumimoji="1" lang="en-US" altLang="ja-JP" sz="1200" b="1" dirty="0">
              <a:solidFill>
                <a:schemeClr val="bg2">
                  <a:lumMod val="50000"/>
                </a:schemeClr>
              </a:solidFill>
              <a:latin typeface="+mj-ea"/>
              <a:ea typeface="+mj-ea"/>
            </a:endParaRPr>
          </a:p>
          <a:p>
            <a:r>
              <a:rPr kumimoji="1" lang="ja-JP" altLang="en-US" sz="1200" b="1" dirty="0">
                <a:solidFill>
                  <a:schemeClr val="bg2">
                    <a:lumMod val="50000"/>
                  </a:schemeClr>
                </a:solidFill>
                <a:latin typeface="+mj-ea"/>
                <a:ea typeface="+mj-ea"/>
              </a:rPr>
              <a:t>主な事業部門・事業領域</a:t>
            </a:r>
          </a:p>
        </p:txBody>
      </p:sp>
      <p:sp>
        <p:nvSpPr>
          <p:cNvPr id="9" name="テキスト ボックス 8">
            <a:extLst>
              <a:ext uri="{FF2B5EF4-FFF2-40B4-BE49-F238E27FC236}">
                <a16:creationId xmlns:a16="http://schemas.microsoft.com/office/drawing/2014/main" id="{F0E50589-041A-E842-B60C-CB5A1AC8E61F}"/>
              </a:ext>
            </a:extLst>
          </p:cNvPr>
          <p:cNvSpPr txBox="1"/>
          <p:nvPr/>
        </p:nvSpPr>
        <p:spPr>
          <a:xfrm>
            <a:off x="2488523" y="289866"/>
            <a:ext cx="6941804" cy="461665"/>
          </a:xfrm>
          <a:prstGeom prst="rect">
            <a:avLst/>
          </a:prstGeom>
          <a:noFill/>
        </p:spPr>
        <p:txBody>
          <a:bodyPr wrap="square" rtlCol="0">
            <a:spAutoFit/>
          </a:bodyPr>
          <a:lstStyle/>
          <a:p>
            <a:r>
              <a:rPr kumimoji="1" lang="ja-JP" altLang="en-US" sz="1200" b="1" dirty="0">
                <a:solidFill>
                  <a:srgbClr val="FF0000"/>
                </a:solidFill>
                <a:latin typeface="+mj-ea"/>
                <a:ea typeface="+mj-ea"/>
              </a:rPr>
              <a:t>貴社の事業概要を記載してください。概要は、本事業の魅力や意義が伝わるように簡潔に</a:t>
            </a:r>
            <a:endParaRPr kumimoji="1" lang="en-US" altLang="ja-JP" sz="1200" b="1" dirty="0">
              <a:solidFill>
                <a:srgbClr val="FF0000"/>
              </a:solidFill>
              <a:latin typeface="+mj-ea"/>
              <a:ea typeface="+mj-ea"/>
            </a:endParaRPr>
          </a:p>
          <a:p>
            <a:r>
              <a:rPr kumimoji="1" lang="ja-JP" altLang="en-US" sz="1200" b="1" dirty="0">
                <a:solidFill>
                  <a:srgbClr val="FF0000"/>
                </a:solidFill>
                <a:latin typeface="+mj-ea"/>
                <a:ea typeface="+mj-ea"/>
              </a:rPr>
              <a:t>まとめて記載してください。</a:t>
            </a:r>
            <a:endParaRPr kumimoji="1" lang="en-US" altLang="ja-JP" sz="1200" b="1" dirty="0">
              <a:solidFill>
                <a:srgbClr val="FF0000"/>
              </a:solidFill>
              <a:latin typeface="+mj-ea"/>
              <a:ea typeface="+mj-ea"/>
            </a:endParaRPr>
          </a:p>
        </p:txBody>
      </p:sp>
      <p:graphicFrame>
        <p:nvGraphicFramePr>
          <p:cNvPr id="10" name="表 9"/>
          <p:cNvGraphicFramePr>
            <a:graphicFrameLocks noGrp="1"/>
          </p:cNvGraphicFramePr>
          <p:nvPr>
            <p:extLst>
              <p:ext uri="{D42A27DB-BD31-4B8C-83A1-F6EECF244321}">
                <p14:modId xmlns:p14="http://schemas.microsoft.com/office/powerpoint/2010/main" val="401535808"/>
              </p:ext>
            </p:extLst>
          </p:nvPr>
        </p:nvGraphicFramePr>
        <p:xfrm>
          <a:off x="590644" y="1560846"/>
          <a:ext cx="4209956" cy="4668520"/>
        </p:xfrm>
        <a:graphic>
          <a:graphicData uri="http://schemas.openxmlformats.org/drawingml/2006/table">
            <a:tbl>
              <a:tblPr firstRow="1" bandRow="1">
                <a:tableStyleId>{5940675A-B579-460E-94D1-54222C63F5DA}</a:tableStyleId>
              </a:tblPr>
              <a:tblGrid>
                <a:gridCol w="1258749">
                  <a:extLst>
                    <a:ext uri="{9D8B030D-6E8A-4147-A177-3AD203B41FA5}">
                      <a16:colId xmlns:a16="http://schemas.microsoft.com/office/drawing/2014/main" val="4098429795"/>
                    </a:ext>
                  </a:extLst>
                </a:gridCol>
                <a:gridCol w="2951207">
                  <a:extLst>
                    <a:ext uri="{9D8B030D-6E8A-4147-A177-3AD203B41FA5}">
                      <a16:colId xmlns:a16="http://schemas.microsoft.com/office/drawing/2014/main" val="831004294"/>
                    </a:ext>
                  </a:extLst>
                </a:gridCol>
              </a:tblGrid>
              <a:tr h="370840">
                <a:tc>
                  <a:txBody>
                    <a:bodyPr/>
                    <a:lstStyle/>
                    <a:p>
                      <a:r>
                        <a:rPr kumimoji="1" lang="ja-JP" altLang="en-US" sz="1400" b="1" dirty="0">
                          <a:solidFill>
                            <a:schemeClr val="bg1"/>
                          </a:solidFill>
                          <a:latin typeface="+mj-ea"/>
                          <a:ea typeface="+mj-ea"/>
                        </a:rPr>
                        <a:t>会社名</a:t>
                      </a:r>
                    </a:p>
                  </a:txBody>
                  <a:tcPr anchor="ctr">
                    <a:solidFill>
                      <a:srgbClr val="4EC0BA"/>
                    </a:solidFill>
                  </a:tcPr>
                </a:tc>
                <a:tc>
                  <a:txBody>
                    <a:bodyPr/>
                    <a:lstStyle/>
                    <a:p>
                      <a:r>
                        <a:rPr kumimoji="1" lang="en-US" altLang="ja-JP" sz="1400" b="0" kern="1200" dirty="0" err="1">
                          <a:solidFill>
                            <a:srgbClr val="FF0000"/>
                          </a:solidFill>
                          <a:latin typeface="+mj-ea"/>
                          <a:ea typeface="+mj-ea"/>
                          <a:cs typeface="+mn-cs"/>
                        </a:rPr>
                        <a:t>xxxx</a:t>
                      </a:r>
                      <a:r>
                        <a:rPr kumimoji="1" lang="ja-JP" altLang="en-US" sz="1400" b="0" kern="1200" dirty="0">
                          <a:solidFill>
                            <a:srgbClr val="FF0000"/>
                          </a:solidFill>
                          <a:latin typeface="+mj-ea"/>
                          <a:ea typeface="+mj-ea"/>
                          <a:cs typeface="+mn-cs"/>
                        </a:rPr>
                        <a:t>株式会社</a:t>
                      </a:r>
                      <a:endParaRPr kumimoji="1" lang="ja-JP" altLang="en-US" sz="1400" b="0" dirty="0">
                        <a:solidFill>
                          <a:srgbClr val="FF0000"/>
                        </a:solidFill>
                        <a:latin typeface="+mj-ea"/>
                        <a:ea typeface="+mj-ea"/>
                      </a:endParaRPr>
                    </a:p>
                  </a:txBody>
                  <a:tcPr anchor="ctr"/>
                </a:tc>
                <a:extLst>
                  <a:ext uri="{0D108BD9-81ED-4DB2-BD59-A6C34878D82A}">
                    <a16:rowId xmlns:a16="http://schemas.microsoft.com/office/drawing/2014/main" val="2474311117"/>
                  </a:ext>
                </a:extLst>
              </a:tr>
              <a:tr h="370840">
                <a:tc>
                  <a:txBody>
                    <a:bodyPr/>
                    <a:lstStyle/>
                    <a:p>
                      <a:r>
                        <a:rPr kumimoji="1" lang="ja-JP" altLang="en-US" sz="1400" b="1" dirty="0">
                          <a:solidFill>
                            <a:schemeClr val="bg1"/>
                          </a:solidFill>
                          <a:latin typeface="+mj-ea"/>
                          <a:ea typeface="+mj-ea"/>
                        </a:rPr>
                        <a:t>代表者</a:t>
                      </a:r>
                    </a:p>
                  </a:txBody>
                  <a:tcPr anchor="ctr">
                    <a:solidFill>
                      <a:srgbClr val="4EC0BA"/>
                    </a:solidFill>
                  </a:tcPr>
                </a:tc>
                <a:tc>
                  <a:txBody>
                    <a:bodyPr/>
                    <a:lstStyle/>
                    <a:p>
                      <a:r>
                        <a:rPr kumimoji="1" lang="ja-JP" altLang="en-US" sz="1400" b="0" dirty="0">
                          <a:solidFill>
                            <a:srgbClr val="FF0000"/>
                          </a:solidFill>
                          <a:latin typeface="+mj-ea"/>
                          <a:ea typeface="+mj-ea"/>
                        </a:rPr>
                        <a:t>代表取締役　</a:t>
                      </a:r>
                      <a:r>
                        <a:rPr kumimoji="1" lang="en-US" altLang="ja-JP" sz="1400" b="0" dirty="0">
                          <a:solidFill>
                            <a:srgbClr val="FF0000"/>
                          </a:solidFill>
                          <a:latin typeface="+mj-ea"/>
                          <a:ea typeface="+mj-ea"/>
                        </a:rPr>
                        <a:t>xx</a:t>
                      </a:r>
                      <a:r>
                        <a:rPr kumimoji="1" lang="ja-JP" altLang="en-US" sz="1400" b="0" baseline="0" dirty="0">
                          <a:solidFill>
                            <a:srgbClr val="FF0000"/>
                          </a:solidFill>
                          <a:latin typeface="+mj-ea"/>
                          <a:ea typeface="+mj-ea"/>
                        </a:rPr>
                        <a:t> </a:t>
                      </a:r>
                      <a:r>
                        <a:rPr kumimoji="1" lang="en-US" altLang="ja-JP" sz="1400" b="0" baseline="0" dirty="0">
                          <a:solidFill>
                            <a:srgbClr val="FF0000"/>
                          </a:solidFill>
                          <a:latin typeface="+mj-ea"/>
                          <a:ea typeface="+mj-ea"/>
                        </a:rPr>
                        <a:t>xx</a:t>
                      </a:r>
                      <a:endParaRPr kumimoji="1" lang="ja-JP" altLang="en-US" sz="1400" b="0" dirty="0">
                        <a:solidFill>
                          <a:srgbClr val="FF0000"/>
                        </a:solidFill>
                        <a:latin typeface="+mj-ea"/>
                        <a:ea typeface="+mj-ea"/>
                      </a:endParaRPr>
                    </a:p>
                  </a:txBody>
                  <a:tcPr anchor="ctr"/>
                </a:tc>
                <a:extLst>
                  <a:ext uri="{0D108BD9-81ED-4DB2-BD59-A6C34878D82A}">
                    <a16:rowId xmlns:a16="http://schemas.microsoft.com/office/drawing/2014/main" val="106817592"/>
                  </a:ext>
                </a:extLst>
              </a:tr>
              <a:tr h="370840">
                <a:tc>
                  <a:txBody>
                    <a:bodyPr/>
                    <a:lstStyle/>
                    <a:p>
                      <a:r>
                        <a:rPr kumimoji="1" lang="ja-JP" altLang="en-US" sz="1400" b="1" dirty="0">
                          <a:solidFill>
                            <a:schemeClr val="bg1"/>
                          </a:solidFill>
                          <a:latin typeface="+mj-ea"/>
                          <a:ea typeface="+mj-ea"/>
                        </a:rPr>
                        <a:t>設立年月日</a:t>
                      </a:r>
                    </a:p>
                  </a:txBody>
                  <a:tcPr anchor="ctr">
                    <a:solidFill>
                      <a:srgbClr val="4EC0BA"/>
                    </a:solidFill>
                  </a:tcPr>
                </a:tc>
                <a:tc>
                  <a:txBody>
                    <a:bodyPr/>
                    <a:lstStyle/>
                    <a:p>
                      <a:r>
                        <a:rPr kumimoji="1" lang="ja-JP" altLang="en-US" sz="1400" b="0" dirty="0">
                          <a:solidFill>
                            <a:srgbClr val="FF0000"/>
                          </a:solidFill>
                          <a:latin typeface="+mj-ea"/>
                          <a:ea typeface="+mj-ea"/>
                        </a:rPr>
                        <a:t>　年　月　日</a:t>
                      </a:r>
                    </a:p>
                  </a:txBody>
                  <a:tcPr anchor="ctr"/>
                </a:tc>
                <a:extLst>
                  <a:ext uri="{0D108BD9-81ED-4DB2-BD59-A6C34878D82A}">
                    <a16:rowId xmlns:a16="http://schemas.microsoft.com/office/drawing/2014/main" val="2820327700"/>
                  </a:ext>
                </a:extLst>
              </a:tr>
              <a:tr h="370840">
                <a:tc>
                  <a:txBody>
                    <a:bodyPr/>
                    <a:lstStyle/>
                    <a:p>
                      <a:r>
                        <a:rPr kumimoji="1" lang="ja-JP" altLang="en-US" sz="1400" b="1" dirty="0">
                          <a:solidFill>
                            <a:schemeClr val="bg1"/>
                          </a:solidFill>
                          <a:latin typeface="+mj-ea"/>
                          <a:ea typeface="+mj-ea"/>
                        </a:rPr>
                        <a:t>従業員数</a:t>
                      </a:r>
                    </a:p>
                  </a:txBody>
                  <a:tcPr anchor="ctr">
                    <a:solidFill>
                      <a:srgbClr val="4EC0BA"/>
                    </a:solidFill>
                  </a:tcPr>
                </a:tc>
                <a:tc>
                  <a:txBody>
                    <a:bodyPr/>
                    <a:lstStyle/>
                    <a:p>
                      <a:r>
                        <a:rPr kumimoji="1" lang="en-US" altLang="ja-JP" sz="1400" b="0" dirty="0">
                          <a:solidFill>
                            <a:srgbClr val="FF0000"/>
                          </a:solidFill>
                          <a:latin typeface="+mj-ea"/>
                          <a:ea typeface="+mj-ea"/>
                        </a:rPr>
                        <a:t>xx</a:t>
                      </a:r>
                      <a:r>
                        <a:rPr kumimoji="1" lang="ja-JP" altLang="en-US" sz="1400" b="0" dirty="0">
                          <a:solidFill>
                            <a:srgbClr val="FF0000"/>
                          </a:solidFill>
                          <a:latin typeface="+mj-ea"/>
                          <a:ea typeface="+mj-ea"/>
                        </a:rPr>
                        <a:t>　名</a:t>
                      </a:r>
                    </a:p>
                  </a:txBody>
                  <a:tcPr anchor="ctr"/>
                </a:tc>
                <a:extLst>
                  <a:ext uri="{0D108BD9-81ED-4DB2-BD59-A6C34878D82A}">
                    <a16:rowId xmlns:a16="http://schemas.microsoft.com/office/drawing/2014/main" val="2052120584"/>
                  </a:ext>
                </a:extLst>
              </a:tr>
              <a:tr h="370840">
                <a:tc>
                  <a:txBody>
                    <a:bodyPr/>
                    <a:lstStyle/>
                    <a:p>
                      <a:r>
                        <a:rPr kumimoji="1" lang="ja-JP" altLang="en-US" sz="1400" b="1" dirty="0">
                          <a:solidFill>
                            <a:schemeClr val="bg1"/>
                          </a:solidFill>
                          <a:latin typeface="+mj-ea"/>
                          <a:ea typeface="+mj-ea"/>
                        </a:rPr>
                        <a:t>資本金</a:t>
                      </a:r>
                    </a:p>
                  </a:txBody>
                  <a:tcPr anchor="ctr">
                    <a:solidFill>
                      <a:srgbClr val="4EC0BA"/>
                    </a:solidFill>
                  </a:tcPr>
                </a:tc>
                <a:tc>
                  <a:txBody>
                    <a:bodyPr/>
                    <a:lstStyle/>
                    <a:p>
                      <a:r>
                        <a:rPr kumimoji="1" lang="en-US" altLang="ja-JP" sz="1400" b="0" dirty="0" err="1">
                          <a:solidFill>
                            <a:srgbClr val="FF0000"/>
                          </a:solidFill>
                          <a:latin typeface="+mj-ea"/>
                          <a:ea typeface="+mj-ea"/>
                        </a:rPr>
                        <a:t>xxxxxx</a:t>
                      </a:r>
                      <a:r>
                        <a:rPr kumimoji="1" lang="ja-JP" altLang="en-US" sz="1400" b="0" dirty="0">
                          <a:solidFill>
                            <a:srgbClr val="FF0000"/>
                          </a:solidFill>
                          <a:latin typeface="+mj-ea"/>
                          <a:ea typeface="+mj-ea"/>
                        </a:rPr>
                        <a:t>円</a:t>
                      </a:r>
                    </a:p>
                  </a:txBody>
                  <a:tcPr anchor="ctr"/>
                </a:tc>
                <a:extLst>
                  <a:ext uri="{0D108BD9-81ED-4DB2-BD59-A6C34878D82A}">
                    <a16:rowId xmlns:a16="http://schemas.microsoft.com/office/drawing/2014/main" val="2078053938"/>
                  </a:ext>
                </a:extLst>
              </a:tr>
              <a:tr h="370840">
                <a:tc>
                  <a:txBody>
                    <a:bodyPr/>
                    <a:lstStyle/>
                    <a:p>
                      <a:r>
                        <a:rPr kumimoji="1" lang="ja-JP" altLang="en-US" sz="1400" b="1" dirty="0">
                          <a:solidFill>
                            <a:schemeClr val="bg1"/>
                          </a:solidFill>
                          <a:latin typeface="+mj-ea"/>
                          <a:ea typeface="+mj-ea"/>
                        </a:rPr>
                        <a:t>所在地</a:t>
                      </a:r>
                      <a:r>
                        <a:rPr kumimoji="1" lang="ja-JP" altLang="en-US" sz="1000" b="1" dirty="0">
                          <a:solidFill>
                            <a:schemeClr val="bg1"/>
                          </a:solidFill>
                          <a:latin typeface="+mj-ea"/>
                          <a:ea typeface="+mj-ea"/>
                        </a:rPr>
                        <a:t>（本社）</a:t>
                      </a:r>
                      <a:endParaRPr kumimoji="1" lang="ja-JP" altLang="en-US" sz="1400" b="1" dirty="0">
                        <a:solidFill>
                          <a:schemeClr val="bg1"/>
                        </a:solidFill>
                        <a:latin typeface="+mj-ea"/>
                        <a:ea typeface="+mj-ea"/>
                      </a:endParaRPr>
                    </a:p>
                  </a:txBody>
                  <a:tcPr anchor="ctr">
                    <a:solidFill>
                      <a:srgbClr val="4EC0BA"/>
                    </a:solidFill>
                  </a:tcPr>
                </a:tc>
                <a:tc>
                  <a:txBody>
                    <a:bodyPr/>
                    <a:lstStyle/>
                    <a:p>
                      <a:r>
                        <a:rPr kumimoji="1" lang="en-US" altLang="ja-JP" sz="1400" b="0" dirty="0">
                          <a:solidFill>
                            <a:srgbClr val="FF0000"/>
                          </a:solidFill>
                          <a:latin typeface="+mj-ea"/>
                          <a:ea typeface="+mj-ea"/>
                        </a:rPr>
                        <a:t>xx</a:t>
                      </a:r>
                      <a:r>
                        <a:rPr kumimoji="1" lang="ja-JP" altLang="en-US" sz="1400" b="0" dirty="0">
                          <a:solidFill>
                            <a:srgbClr val="FF0000"/>
                          </a:solidFill>
                          <a:latin typeface="+mj-ea"/>
                          <a:ea typeface="+mj-ea"/>
                        </a:rPr>
                        <a:t>県 </a:t>
                      </a:r>
                      <a:r>
                        <a:rPr kumimoji="1" lang="en-US" altLang="ja-JP" sz="1400" b="0" dirty="0">
                          <a:solidFill>
                            <a:srgbClr val="FF0000"/>
                          </a:solidFill>
                          <a:latin typeface="+mj-ea"/>
                          <a:ea typeface="+mj-ea"/>
                        </a:rPr>
                        <a:t>xxx</a:t>
                      </a:r>
                      <a:r>
                        <a:rPr kumimoji="1" lang="ja-JP" altLang="en-US" sz="1400" b="0" dirty="0">
                          <a:solidFill>
                            <a:srgbClr val="FF0000"/>
                          </a:solidFill>
                          <a:latin typeface="+mj-ea"/>
                          <a:ea typeface="+mj-ea"/>
                        </a:rPr>
                        <a:t>市 </a:t>
                      </a:r>
                      <a:r>
                        <a:rPr kumimoji="1" lang="en-US" altLang="ja-JP" sz="1400" b="0" dirty="0">
                          <a:solidFill>
                            <a:srgbClr val="FF0000"/>
                          </a:solidFill>
                          <a:latin typeface="+mj-ea"/>
                          <a:ea typeface="+mj-ea"/>
                        </a:rPr>
                        <a:t>xx</a:t>
                      </a:r>
                      <a:endParaRPr kumimoji="1" lang="ja-JP" altLang="en-US" sz="1400" b="0" dirty="0">
                        <a:solidFill>
                          <a:srgbClr val="FF0000"/>
                        </a:solidFill>
                        <a:latin typeface="+mj-ea"/>
                        <a:ea typeface="+mj-ea"/>
                      </a:endParaRPr>
                    </a:p>
                  </a:txBody>
                  <a:tcPr anchor="ctr"/>
                </a:tc>
                <a:extLst>
                  <a:ext uri="{0D108BD9-81ED-4DB2-BD59-A6C34878D82A}">
                    <a16:rowId xmlns:a16="http://schemas.microsoft.com/office/drawing/2014/main" val="548005697"/>
                  </a:ext>
                </a:extLst>
              </a:tr>
              <a:tr h="370840">
                <a:tc>
                  <a:txBody>
                    <a:bodyPr/>
                    <a:lstStyle/>
                    <a:p>
                      <a:r>
                        <a:rPr kumimoji="1" lang="ja-JP" altLang="en-US" sz="1400" b="1" dirty="0">
                          <a:solidFill>
                            <a:schemeClr val="bg1"/>
                          </a:solidFill>
                          <a:latin typeface="+mj-ea"/>
                          <a:ea typeface="+mj-ea"/>
                        </a:rPr>
                        <a:t>所在地</a:t>
                      </a:r>
                      <a:r>
                        <a:rPr kumimoji="1" lang="ja-JP" altLang="en-US" sz="900" b="1" dirty="0">
                          <a:solidFill>
                            <a:schemeClr val="bg1"/>
                          </a:solidFill>
                          <a:latin typeface="+mj-ea"/>
                          <a:ea typeface="+mj-ea"/>
                        </a:rPr>
                        <a:t>（支社等）</a:t>
                      </a:r>
                      <a:endParaRPr kumimoji="1" lang="ja-JP" altLang="en-US" sz="1400" b="1" dirty="0">
                        <a:solidFill>
                          <a:schemeClr val="bg1"/>
                        </a:solidFill>
                        <a:latin typeface="+mj-ea"/>
                        <a:ea typeface="+mj-ea"/>
                      </a:endParaRPr>
                    </a:p>
                  </a:txBody>
                  <a:tcPr anchor="ctr">
                    <a:solidFill>
                      <a:srgbClr val="4EC0BA"/>
                    </a:solidFill>
                  </a:tcPr>
                </a:tc>
                <a:tc>
                  <a:txBody>
                    <a:bodyPr/>
                    <a:lstStyle/>
                    <a:p>
                      <a:r>
                        <a:rPr kumimoji="1" lang="en-US" altLang="ja-JP" sz="1400" b="0" dirty="0">
                          <a:solidFill>
                            <a:srgbClr val="FF0000"/>
                          </a:solidFill>
                          <a:latin typeface="+mj-ea"/>
                          <a:ea typeface="+mj-ea"/>
                        </a:rPr>
                        <a:t>xx</a:t>
                      </a:r>
                      <a:r>
                        <a:rPr kumimoji="1" lang="ja-JP" altLang="en-US" sz="1400" b="0" dirty="0">
                          <a:solidFill>
                            <a:srgbClr val="FF0000"/>
                          </a:solidFill>
                          <a:latin typeface="+mj-ea"/>
                          <a:ea typeface="+mj-ea"/>
                        </a:rPr>
                        <a:t>県 </a:t>
                      </a:r>
                      <a:r>
                        <a:rPr kumimoji="1" lang="en-US" altLang="ja-JP" sz="1400" b="0" dirty="0">
                          <a:solidFill>
                            <a:srgbClr val="FF0000"/>
                          </a:solidFill>
                          <a:latin typeface="+mj-ea"/>
                          <a:ea typeface="+mj-ea"/>
                        </a:rPr>
                        <a:t>xxx</a:t>
                      </a:r>
                      <a:r>
                        <a:rPr kumimoji="1" lang="ja-JP" altLang="en-US" sz="1400" b="0" dirty="0">
                          <a:solidFill>
                            <a:srgbClr val="FF0000"/>
                          </a:solidFill>
                          <a:latin typeface="+mj-ea"/>
                          <a:ea typeface="+mj-ea"/>
                        </a:rPr>
                        <a:t>市 </a:t>
                      </a:r>
                      <a:r>
                        <a:rPr kumimoji="1" lang="en-US" altLang="ja-JP" sz="1400" b="0" dirty="0">
                          <a:solidFill>
                            <a:srgbClr val="FF0000"/>
                          </a:solidFill>
                          <a:latin typeface="+mj-ea"/>
                          <a:ea typeface="+mj-ea"/>
                        </a:rPr>
                        <a:t>xx</a:t>
                      </a:r>
                    </a:p>
                  </a:txBody>
                  <a:tcPr anchor="ctr"/>
                </a:tc>
                <a:extLst>
                  <a:ext uri="{0D108BD9-81ED-4DB2-BD59-A6C34878D82A}">
                    <a16:rowId xmlns:a16="http://schemas.microsoft.com/office/drawing/2014/main" val="219582340"/>
                  </a:ext>
                </a:extLst>
              </a:tr>
              <a:tr h="370840">
                <a:tc>
                  <a:txBody>
                    <a:bodyPr/>
                    <a:lstStyle/>
                    <a:p>
                      <a:r>
                        <a:rPr kumimoji="1" lang="ja-JP" altLang="en-US" sz="1400" b="1" dirty="0">
                          <a:solidFill>
                            <a:schemeClr val="bg1"/>
                          </a:solidFill>
                          <a:latin typeface="+mj-ea"/>
                          <a:ea typeface="+mj-ea"/>
                        </a:rPr>
                        <a:t>ホームページ</a:t>
                      </a:r>
                    </a:p>
                  </a:txBody>
                  <a:tcPr anchor="ctr">
                    <a:solidFill>
                      <a:srgbClr val="4EC0BA"/>
                    </a:solidFill>
                  </a:tcPr>
                </a:tc>
                <a:tc>
                  <a:txBody>
                    <a:bodyPr/>
                    <a:lstStyle/>
                    <a:p>
                      <a:r>
                        <a:rPr kumimoji="1" lang="en-US" altLang="ja-JP" sz="1400" b="0" dirty="0">
                          <a:solidFill>
                            <a:srgbClr val="FF0000"/>
                          </a:solidFill>
                          <a:latin typeface="+mj-ea"/>
                          <a:ea typeface="+mj-ea"/>
                        </a:rPr>
                        <a:t>URL</a:t>
                      </a:r>
                      <a:endParaRPr kumimoji="1" lang="ja-JP" altLang="en-US" sz="1400" b="0" dirty="0">
                        <a:solidFill>
                          <a:srgbClr val="FF0000"/>
                        </a:solidFill>
                        <a:latin typeface="+mj-ea"/>
                        <a:ea typeface="+mj-ea"/>
                      </a:endParaRPr>
                    </a:p>
                  </a:txBody>
                  <a:tcPr anchor="ctr"/>
                </a:tc>
                <a:extLst>
                  <a:ext uri="{0D108BD9-81ED-4DB2-BD59-A6C34878D82A}">
                    <a16:rowId xmlns:a16="http://schemas.microsoft.com/office/drawing/2014/main" val="2734120642"/>
                  </a:ext>
                </a:extLst>
              </a:tr>
              <a:tr h="370840">
                <a:tc>
                  <a:txBody>
                    <a:bodyPr/>
                    <a:lstStyle/>
                    <a:p>
                      <a:r>
                        <a:rPr kumimoji="1" lang="ja-JP" altLang="en-US" sz="1400" b="1" dirty="0">
                          <a:solidFill>
                            <a:schemeClr val="bg1"/>
                          </a:solidFill>
                          <a:latin typeface="+mj-ea"/>
                          <a:ea typeface="+mj-ea"/>
                        </a:rPr>
                        <a:t>担当部署</a:t>
                      </a:r>
                    </a:p>
                  </a:txBody>
                  <a:tcPr anchor="ctr">
                    <a:solidFill>
                      <a:srgbClr val="4EC0BA"/>
                    </a:solidFill>
                  </a:tcPr>
                </a:tc>
                <a:tc>
                  <a:txBody>
                    <a:bodyPr/>
                    <a:lstStyle/>
                    <a:p>
                      <a:r>
                        <a:rPr kumimoji="1" lang="en-US" altLang="ja-JP" sz="1400" b="0" dirty="0">
                          <a:solidFill>
                            <a:srgbClr val="FF0000"/>
                          </a:solidFill>
                          <a:latin typeface="+mj-ea"/>
                          <a:ea typeface="+mj-ea"/>
                        </a:rPr>
                        <a:t>xx</a:t>
                      </a:r>
                      <a:r>
                        <a:rPr kumimoji="1" lang="ja-JP" altLang="en-US" sz="1400" b="0" dirty="0">
                          <a:solidFill>
                            <a:srgbClr val="FF0000"/>
                          </a:solidFill>
                          <a:latin typeface="+mj-ea"/>
                          <a:ea typeface="+mj-ea"/>
                        </a:rPr>
                        <a:t>部</a:t>
                      </a:r>
                      <a:r>
                        <a:rPr kumimoji="1" lang="ja-JP" altLang="en-US" sz="1400" b="0" baseline="0" dirty="0">
                          <a:solidFill>
                            <a:srgbClr val="FF0000"/>
                          </a:solidFill>
                          <a:latin typeface="+mj-ea"/>
                          <a:ea typeface="+mj-ea"/>
                        </a:rPr>
                        <a:t> </a:t>
                      </a:r>
                      <a:r>
                        <a:rPr kumimoji="1" lang="en-US" altLang="ja-JP" sz="1400" b="0" baseline="0" dirty="0">
                          <a:solidFill>
                            <a:srgbClr val="FF0000"/>
                          </a:solidFill>
                          <a:latin typeface="+mj-ea"/>
                          <a:ea typeface="+mj-ea"/>
                        </a:rPr>
                        <a:t>xx</a:t>
                      </a:r>
                      <a:r>
                        <a:rPr kumimoji="1" lang="ja-JP" altLang="en-US" sz="1400" b="0" baseline="0" dirty="0">
                          <a:solidFill>
                            <a:srgbClr val="FF0000"/>
                          </a:solidFill>
                          <a:latin typeface="+mj-ea"/>
                          <a:ea typeface="+mj-ea"/>
                        </a:rPr>
                        <a:t>課</a:t>
                      </a:r>
                      <a:endParaRPr kumimoji="1" lang="ja-JP" altLang="en-US" sz="1400" b="0" dirty="0">
                        <a:solidFill>
                          <a:srgbClr val="FF0000"/>
                        </a:solidFill>
                        <a:latin typeface="+mj-ea"/>
                        <a:ea typeface="+mj-ea"/>
                      </a:endParaRPr>
                    </a:p>
                  </a:txBody>
                  <a:tcPr anchor="ctr"/>
                </a:tc>
                <a:extLst>
                  <a:ext uri="{0D108BD9-81ED-4DB2-BD59-A6C34878D82A}">
                    <a16:rowId xmlns:a16="http://schemas.microsoft.com/office/drawing/2014/main" val="2320390886"/>
                  </a:ext>
                </a:extLst>
              </a:tr>
              <a:tr h="370840">
                <a:tc>
                  <a:txBody>
                    <a:bodyPr/>
                    <a:lstStyle/>
                    <a:p>
                      <a:r>
                        <a:rPr kumimoji="1" lang="ja-JP" altLang="en-US" sz="1400" b="1" dirty="0">
                          <a:solidFill>
                            <a:schemeClr val="bg1"/>
                          </a:solidFill>
                          <a:latin typeface="+mj-ea"/>
                          <a:ea typeface="+mj-ea"/>
                        </a:rPr>
                        <a:t>担当者職・氏名</a:t>
                      </a:r>
                    </a:p>
                  </a:txBody>
                  <a:tcPr anchor="ctr">
                    <a:solidFill>
                      <a:srgbClr val="4EC0BA"/>
                    </a:solidFill>
                  </a:tcPr>
                </a:tc>
                <a:tc>
                  <a:txBody>
                    <a:bodyPr/>
                    <a:lstStyle/>
                    <a:p>
                      <a:r>
                        <a:rPr kumimoji="1" lang="ja-JP" altLang="en-US" sz="1400" b="0" dirty="0">
                          <a:solidFill>
                            <a:srgbClr val="FF0000"/>
                          </a:solidFill>
                          <a:latin typeface="+mj-ea"/>
                          <a:ea typeface="+mj-ea"/>
                        </a:rPr>
                        <a:t>室長 </a:t>
                      </a:r>
                      <a:r>
                        <a:rPr kumimoji="1" lang="en-US" altLang="ja-JP" sz="1400" b="0" dirty="0">
                          <a:solidFill>
                            <a:srgbClr val="FF0000"/>
                          </a:solidFill>
                          <a:latin typeface="+mj-ea"/>
                          <a:ea typeface="+mj-ea"/>
                        </a:rPr>
                        <a:t>xx </a:t>
                      </a:r>
                      <a:r>
                        <a:rPr kumimoji="1" lang="en-US" altLang="ja-JP" sz="1400" b="0" dirty="0" err="1">
                          <a:solidFill>
                            <a:srgbClr val="FF0000"/>
                          </a:solidFill>
                          <a:latin typeface="+mj-ea"/>
                          <a:ea typeface="+mj-ea"/>
                        </a:rPr>
                        <a:t>xx</a:t>
                      </a:r>
                      <a:endParaRPr kumimoji="1" lang="ja-JP" altLang="en-US" sz="1400" b="0" dirty="0">
                        <a:solidFill>
                          <a:srgbClr val="FF0000"/>
                        </a:solidFill>
                        <a:latin typeface="+mj-ea"/>
                        <a:ea typeface="+mj-ea"/>
                      </a:endParaRPr>
                    </a:p>
                  </a:txBody>
                  <a:tcPr anchor="ctr"/>
                </a:tc>
                <a:extLst>
                  <a:ext uri="{0D108BD9-81ED-4DB2-BD59-A6C34878D82A}">
                    <a16:rowId xmlns:a16="http://schemas.microsoft.com/office/drawing/2014/main" val="4089865718"/>
                  </a:ext>
                </a:extLst>
              </a:tr>
              <a:tr h="370840">
                <a:tc>
                  <a:txBody>
                    <a:bodyPr/>
                    <a:lstStyle/>
                    <a:p>
                      <a:r>
                        <a:rPr kumimoji="1" lang="ja-JP" altLang="en-US" sz="1400" b="1" dirty="0">
                          <a:solidFill>
                            <a:schemeClr val="bg1"/>
                          </a:solidFill>
                          <a:latin typeface="+mj-ea"/>
                          <a:ea typeface="+mj-ea"/>
                        </a:rPr>
                        <a:t>担当者</a:t>
                      </a:r>
                      <a:r>
                        <a:rPr kumimoji="1" lang="en-US" altLang="ja-JP" sz="1400" b="1" dirty="0">
                          <a:solidFill>
                            <a:schemeClr val="bg1"/>
                          </a:solidFill>
                          <a:latin typeface="+mj-ea"/>
                          <a:ea typeface="+mj-ea"/>
                        </a:rPr>
                        <a:t>TEL</a:t>
                      </a:r>
                      <a:endParaRPr kumimoji="1" lang="ja-JP" altLang="en-US" sz="1400" b="1" dirty="0">
                        <a:solidFill>
                          <a:schemeClr val="bg1"/>
                        </a:solidFill>
                        <a:latin typeface="+mj-ea"/>
                        <a:ea typeface="+mj-ea"/>
                      </a:endParaRPr>
                    </a:p>
                  </a:txBody>
                  <a:tcPr anchor="ctr">
                    <a:solidFill>
                      <a:srgbClr val="4EC0BA"/>
                    </a:solidFill>
                  </a:tcPr>
                </a:tc>
                <a:tc>
                  <a:txBody>
                    <a:bodyPr/>
                    <a:lstStyle/>
                    <a:p>
                      <a:endParaRPr kumimoji="1" lang="ja-JP" altLang="en-US" sz="1400" b="0" dirty="0">
                        <a:solidFill>
                          <a:srgbClr val="FF0000"/>
                        </a:solidFill>
                        <a:latin typeface="+mj-ea"/>
                        <a:ea typeface="+mj-ea"/>
                      </a:endParaRPr>
                    </a:p>
                  </a:txBody>
                  <a:tcPr anchor="ctr"/>
                </a:tc>
                <a:extLst>
                  <a:ext uri="{0D108BD9-81ED-4DB2-BD59-A6C34878D82A}">
                    <a16:rowId xmlns:a16="http://schemas.microsoft.com/office/drawing/2014/main" val="3525614578"/>
                  </a:ext>
                </a:extLst>
              </a:tr>
              <a:tr h="370840">
                <a:tc>
                  <a:txBody>
                    <a:bodyPr/>
                    <a:lstStyle/>
                    <a:p>
                      <a:r>
                        <a:rPr kumimoji="1" lang="ja-JP" altLang="en-US" sz="1400" b="1" dirty="0">
                          <a:solidFill>
                            <a:schemeClr val="bg1"/>
                          </a:solidFill>
                          <a:latin typeface="+mj-ea"/>
                          <a:ea typeface="+mj-ea"/>
                        </a:rPr>
                        <a:t>担当者メール</a:t>
                      </a:r>
                    </a:p>
                  </a:txBody>
                  <a:tcPr anchor="ctr">
                    <a:solidFill>
                      <a:srgbClr val="4EC0BA"/>
                    </a:solidFill>
                  </a:tcPr>
                </a:tc>
                <a:tc>
                  <a:txBody>
                    <a:bodyPr/>
                    <a:lstStyle/>
                    <a:p>
                      <a:endParaRPr kumimoji="1" lang="ja-JP" altLang="en-US" sz="1400" b="0" dirty="0">
                        <a:solidFill>
                          <a:srgbClr val="FF0000"/>
                        </a:solidFill>
                        <a:latin typeface="+mj-ea"/>
                        <a:ea typeface="+mj-ea"/>
                      </a:endParaRPr>
                    </a:p>
                  </a:txBody>
                  <a:tcPr anchor="ctr"/>
                </a:tc>
                <a:extLst>
                  <a:ext uri="{0D108BD9-81ED-4DB2-BD59-A6C34878D82A}">
                    <a16:rowId xmlns:a16="http://schemas.microsoft.com/office/drawing/2014/main" val="3339818469"/>
                  </a:ext>
                </a:extLst>
              </a:tr>
            </a:tbl>
          </a:graphicData>
        </a:graphic>
      </p:graphicFrame>
      <p:sp>
        <p:nvSpPr>
          <p:cNvPr id="11"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3</a:t>
            </a:fld>
            <a:endParaRPr kumimoji="1" lang="ja-JP" altLang="en-US" dirty="0"/>
          </a:p>
        </p:txBody>
      </p:sp>
    </p:spTree>
    <p:extLst>
      <p:ext uri="{BB962C8B-B14F-4D97-AF65-F5344CB8AC3E}">
        <p14:creationId xmlns:p14="http://schemas.microsoft.com/office/powerpoint/2010/main" val="109802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4655" y="520700"/>
            <a:ext cx="175528"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33250" y="289867"/>
            <a:ext cx="8528050" cy="461665"/>
          </a:xfrm>
          <a:prstGeom prst="rect">
            <a:avLst/>
          </a:prstGeom>
          <a:noFill/>
        </p:spPr>
        <p:txBody>
          <a:bodyPr wrap="square" rtlCol="0">
            <a:spAutoFit/>
          </a:bodyPr>
          <a:lstStyle/>
          <a:p>
            <a:r>
              <a:rPr kumimoji="1" lang="ja-JP" altLang="en-US" sz="2400" b="1" dirty="0">
                <a:latin typeface="+mj-ea"/>
                <a:ea typeface="+mj-ea"/>
              </a:rPr>
              <a:t>応募時点の事業進捗</a:t>
            </a:r>
          </a:p>
        </p:txBody>
      </p:sp>
      <p:sp>
        <p:nvSpPr>
          <p:cNvPr id="9" name="テキスト ボックス 8">
            <a:extLst>
              <a:ext uri="{FF2B5EF4-FFF2-40B4-BE49-F238E27FC236}">
                <a16:creationId xmlns:a16="http://schemas.microsoft.com/office/drawing/2014/main" id="{9DC5B046-173B-A3A8-3DAF-38407DD2B0CE}"/>
              </a:ext>
            </a:extLst>
          </p:cNvPr>
          <p:cNvSpPr txBox="1"/>
          <p:nvPr/>
        </p:nvSpPr>
        <p:spPr>
          <a:xfrm>
            <a:off x="608012" y="1329129"/>
            <a:ext cx="4267200" cy="307777"/>
          </a:xfrm>
          <a:prstGeom prst="rect">
            <a:avLst/>
          </a:prstGeom>
          <a:noFill/>
        </p:spPr>
        <p:txBody>
          <a:bodyPr wrap="square" rtlCol="0">
            <a:spAutoFit/>
          </a:bodyPr>
          <a:lstStyle/>
          <a:p>
            <a:r>
              <a:rPr kumimoji="1" lang="en-US" altLang="ja-JP" sz="1400" b="1" dirty="0">
                <a:latin typeface="+mj-ea"/>
                <a:ea typeface="+mj-ea"/>
              </a:rPr>
              <a:t>Ⅰ</a:t>
            </a:r>
            <a:r>
              <a:rPr kumimoji="1" lang="ja-JP" altLang="en-US" sz="1400" b="1" dirty="0">
                <a:latin typeface="+mj-ea"/>
                <a:ea typeface="+mj-ea"/>
              </a:rPr>
              <a:t>．事業ステージ</a:t>
            </a:r>
            <a:endParaRPr kumimoji="1" lang="en-US" altLang="ja-JP" sz="1400" b="1" dirty="0">
              <a:latin typeface="+mj-ea"/>
              <a:ea typeface="+mj-ea"/>
            </a:endParaRPr>
          </a:p>
        </p:txBody>
      </p:sp>
      <p:sp>
        <p:nvSpPr>
          <p:cNvPr id="10" name="正方形/長方形 9">
            <a:extLst>
              <a:ext uri="{FF2B5EF4-FFF2-40B4-BE49-F238E27FC236}">
                <a16:creationId xmlns:a16="http://schemas.microsoft.com/office/drawing/2014/main" id="{DAC5F90B-B447-E9F5-84AC-F212F67D6480}"/>
              </a:ext>
            </a:extLst>
          </p:cNvPr>
          <p:cNvSpPr/>
          <p:nvPr/>
        </p:nvSpPr>
        <p:spPr>
          <a:xfrm>
            <a:off x="3759200" y="145489"/>
            <a:ext cx="5988050" cy="1437333"/>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rgbClr val="FF0000"/>
                </a:solidFill>
                <a:latin typeface="+mj-ea"/>
                <a:ea typeface="+mj-ea"/>
              </a:rPr>
              <a:t>応募時点におけるご提案いただいている事業のステータス、将来像をご記載ください。</a:t>
            </a:r>
            <a:endParaRPr kumimoji="1" lang="en-US" altLang="ja-JP" sz="1050" dirty="0">
              <a:solidFill>
                <a:srgbClr val="FF0000"/>
              </a:solidFill>
              <a:latin typeface="+mj-ea"/>
              <a:ea typeface="+mj-ea"/>
            </a:endParaRPr>
          </a:p>
          <a:p>
            <a:pPr marL="171450" indent="-171450">
              <a:buFont typeface="Arial" panose="020B0604020202020204" pitchFamily="34" charset="0"/>
              <a:buChar char="•"/>
            </a:pPr>
            <a:r>
              <a:rPr kumimoji="1" lang="ja-JP" altLang="en-US" sz="1050" dirty="0">
                <a:solidFill>
                  <a:srgbClr val="FF0000"/>
                </a:solidFill>
                <a:latin typeface="+mj-ea"/>
                <a:ea typeface="+mj-ea"/>
              </a:rPr>
              <a:t>なお、</a:t>
            </a:r>
            <a:r>
              <a:rPr kumimoji="1" lang="ja-JP" altLang="en-US" sz="1050" b="1" u="sng" dirty="0">
                <a:solidFill>
                  <a:srgbClr val="FF0000"/>
                </a:solidFill>
                <a:latin typeface="+mj-ea"/>
                <a:ea typeface="+mj-ea"/>
              </a:rPr>
              <a:t>「</a:t>
            </a:r>
            <a:r>
              <a:rPr kumimoji="1" lang="en-US" altLang="ja-JP" sz="1050" b="1" u="sng" dirty="0">
                <a:solidFill>
                  <a:srgbClr val="FF0000"/>
                </a:solidFill>
                <a:latin typeface="+mj-ea"/>
                <a:ea typeface="+mj-ea"/>
              </a:rPr>
              <a:t>Ⅰ.</a:t>
            </a:r>
            <a:r>
              <a:rPr kumimoji="1" lang="ja-JP" altLang="en-US" sz="1050" b="1" u="sng" dirty="0">
                <a:solidFill>
                  <a:srgbClr val="FF0000"/>
                </a:solidFill>
                <a:latin typeface="+mj-ea"/>
                <a:ea typeface="+mj-ea"/>
              </a:rPr>
              <a:t>事業ステージ」はあくまで記載例です。貴社想定の事業進捗などがあれば、自由に変更いただいて構いません。</a:t>
            </a:r>
            <a:r>
              <a:rPr kumimoji="1" lang="ja-JP" altLang="en-US" sz="1050" dirty="0">
                <a:solidFill>
                  <a:srgbClr val="FF0000"/>
                </a:solidFill>
                <a:latin typeface="+mj-ea"/>
                <a:ea typeface="+mj-ea"/>
              </a:rPr>
              <a:t>（図の貼付等でも結構です）</a:t>
            </a:r>
            <a:endParaRPr kumimoji="1" lang="en-US" altLang="ja-JP" sz="1050" dirty="0">
              <a:solidFill>
                <a:srgbClr val="FF0000"/>
              </a:solidFill>
              <a:latin typeface="+mj-ea"/>
              <a:ea typeface="+mj-ea"/>
            </a:endParaRPr>
          </a:p>
          <a:p>
            <a:pPr marL="171450" indent="-171450">
              <a:buFont typeface="Arial" panose="020B0604020202020204" pitchFamily="34" charset="0"/>
              <a:buChar char="•"/>
            </a:pPr>
            <a:r>
              <a:rPr kumimoji="1" lang="ja-JP" altLang="en-US" sz="1050" dirty="0">
                <a:solidFill>
                  <a:srgbClr val="FF0000"/>
                </a:solidFill>
                <a:latin typeface="+mj-ea"/>
                <a:ea typeface="+mj-ea"/>
              </a:rPr>
              <a:t>特許情報は、本事業において、知的財産に関する権利の保有者（個人、研究室、企業との共有など）、あるいは権利化に向けた取り組みがあれば記載してください。企業や大学など他の組織との共同研究などがある場合は、可能な限りその旨を記載してください。</a:t>
            </a:r>
            <a:endParaRPr kumimoji="1" lang="en-US" altLang="ja-JP" sz="1050" dirty="0">
              <a:solidFill>
                <a:srgbClr val="FF0000"/>
              </a:solidFill>
              <a:latin typeface="+mj-ea"/>
              <a:ea typeface="+mj-ea"/>
            </a:endParaRPr>
          </a:p>
          <a:p>
            <a:pPr marL="171450" indent="-171450">
              <a:buFont typeface="Arial" panose="020B0604020202020204" pitchFamily="34" charset="0"/>
              <a:buChar char="•"/>
            </a:pPr>
            <a:r>
              <a:rPr kumimoji="1" lang="ja-JP" altLang="en-US" sz="1050" b="1" u="sng" dirty="0">
                <a:solidFill>
                  <a:srgbClr val="FF0000"/>
                </a:solidFill>
                <a:latin typeface="+mj-ea"/>
                <a:ea typeface="+mj-ea"/>
              </a:rPr>
              <a:t>特許出願前などで秘匿する必要がある情報については、記載しないでください。</a:t>
            </a:r>
            <a:endParaRPr kumimoji="1" lang="en-US" altLang="ja-JP" sz="1050" b="1" u="sng" dirty="0">
              <a:solidFill>
                <a:srgbClr val="FF0000"/>
              </a:solidFill>
              <a:latin typeface="+mj-ea"/>
              <a:ea typeface="+mj-ea"/>
            </a:endParaRPr>
          </a:p>
          <a:p>
            <a:pPr marL="171450" indent="-171450">
              <a:buFont typeface="Arial" panose="020B0604020202020204" pitchFamily="34" charset="0"/>
              <a:buChar char="•"/>
            </a:pPr>
            <a:r>
              <a:rPr kumimoji="1" lang="ja-JP" altLang="en-US" sz="1050" dirty="0">
                <a:solidFill>
                  <a:srgbClr val="FF0000"/>
                </a:solidFill>
                <a:latin typeface="+mj-ea"/>
                <a:ea typeface="+mj-ea"/>
              </a:rPr>
              <a:t>専門用語をなるべく避け、多くの人が理解できる内容としてください。</a:t>
            </a:r>
            <a:endParaRPr kumimoji="1" lang="en-US" altLang="ja-JP" sz="1050" dirty="0">
              <a:solidFill>
                <a:srgbClr val="FF0000"/>
              </a:solidFill>
              <a:latin typeface="+mj-ea"/>
              <a:ea typeface="+mj-ea"/>
            </a:endParaRPr>
          </a:p>
        </p:txBody>
      </p:sp>
      <p:sp>
        <p:nvSpPr>
          <p:cNvPr id="11" name="矢印: 五方向 10">
            <a:extLst>
              <a:ext uri="{FF2B5EF4-FFF2-40B4-BE49-F238E27FC236}">
                <a16:creationId xmlns:a16="http://schemas.microsoft.com/office/drawing/2014/main" id="{8B4CCC71-F47E-5C77-0E26-442C39F670D3}"/>
              </a:ext>
            </a:extLst>
          </p:cNvPr>
          <p:cNvSpPr/>
          <p:nvPr/>
        </p:nvSpPr>
        <p:spPr>
          <a:xfrm>
            <a:off x="685800" y="1727200"/>
            <a:ext cx="1768642" cy="823495"/>
          </a:xfrm>
          <a:prstGeom prst="homePlate">
            <a:avLst>
              <a:gd name="adj" fmla="val 28571"/>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j-ea"/>
                <a:ea typeface="+mj-ea"/>
              </a:rPr>
              <a:t>アイディア検討</a:t>
            </a:r>
          </a:p>
        </p:txBody>
      </p:sp>
      <p:sp>
        <p:nvSpPr>
          <p:cNvPr id="12" name="矢印: 五方向 11">
            <a:extLst>
              <a:ext uri="{FF2B5EF4-FFF2-40B4-BE49-F238E27FC236}">
                <a16:creationId xmlns:a16="http://schemas.microsoft.com/office/drawing/2014/main" id="{15BB1100-019E-7CB1-267F-421A62D39A44}"/>
              </a:ext>
            </a:extLst>
          </p:cNvPr>
          <p:cNvSpPr/>
          <p:nvPr/>
        </p:nvSpPr>
        <p:spPr>
          <a:xfrm>
            <a:off x="2454442" y="1727199"/>
            <a:ext cx="1768642" cy="823495"/>
          </a:xfrm>
          <a:prstGeom prst="homePlate">
            <a:avLst>
              <a:gd name="adj" fmla="val 28571"/>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j-ea"/>
                <a:ea typeface="+mj-ea"/>
              </a:rPr>
              <a:t>実証実験</a:t>
            </a:r>
            <a:br>
              <a:rPr kumimoji="1" lang="en-US" altLang="ja-JP" sz="1400" b="1" dirty="0">
                <a:latin typeface="+mj-ea"/>
                <a:ea typeface="+mj-ea"/>
              </a:rPr>
            </a:br>
            <a:r>
              <a:rPr kumimoji="1" lang="ja-JP" altLang="en-US" sz="1400" b="1" dirty="0">
                <a:latin typeface="+mj-ea"/>
                <a:ea typeface="+mj-ea"/>
              </a:rPr>
              <a:t>（仮説検証）</a:t>
            </a:r>
          </a:p>
        </p:txBody>
      </p:sp>
      <p:sp>
        <p:nvSpPr>
          <p:cNvPr id="13" name="矢印: 五方向 12">
            <a:extLst>
              <a:ext uri="{FF2B5EF4-FFF2-40B4-BE49-F238E27FC236}">
                <a16:creationId xmlns:a16="http://schemas.microsoft.com/office/drawing/2014/main" id="{888F6557-435A-F5F7-3DB2-7C885B02F99D}"/>
              </a:ext>
            </a:extLst>
          </p:cNvPr>
          <p:cNvSpPr/>
          <p:nvPr/>
        </p:nvSpPr>
        <p:spPr>
          <a:xfrm>
            <a:off x="4223084" y="1727198"/>
            <a:ext cx="1768642" cy="823495"/>
          </a:xfrm>
          <a:prstGeom prst="homePlate">
            <a:avLst>
              <a:gd name="adj" fmla="val 28571"/>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j-ea"/>
                <a:ea typeface="+mj-ea"/>
              </a:rPr>
              <a:t>市場投入</a:t>
            </a:r>
          </a:p>
        </p:txBody>
      </p:sp>
      <p:sp>
        <p:nvSpPr>
          <p:cNvPr id="14" name="矢印: 五方向 13">
            <a:extLst>
              <a:ext uri="{FF2B5EF4-FFF2-40B4-BE49-F238E27FC236}">
                <a16:creationId xmlns:a16="http://schemas.microsoft.com/office/drawing/2014/main" id="{129FE8A0-2E99-529A-F053-23876D0F265D}"/>
              </a:ext>
            </a:extLst>
          </p:cNvPr>
          <p:cNvSpPr/>
          <p:nvPr/>
        </p:nvSpPr>
        <p:spPr>
          <a:xfrm>
            <a:off x="5991726" y="1727197"/>
            <a:ext cx="1768642" cy="823495"/>
          </a:xfrm>
          <a:prstGeom prst="homePlate">
            <a:avLst>
              <a:gd name="adj" fmla="val 28571"/>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j-ea"/>
                <a:ea typeface="+mj-ea"/>
              </a:rPr>
              <a:t>事業拡大</a:t>
            </a:r>
          </a:p>
        </p:txBody>
      </p:sp>
      <p:sp>
        <p:nvSpPr>
          <p:cNvPr id="15" name="矢印: 五方向 14">
            <a:extLst>
              <a:ext uri="{FF2B5EF4-FFF2-40B4-BE49-F238E27FC236}">
                <a16:creationId xmlns:a16="http://schemas.microsoft.com/office/drawing/2014/main" id="{AEE28F56-00E5-B7C2-57F6-A755C4D891D6}"/>
              </a:ext>
            </a:extLst>
          </p:cNvPr>
          <p:cNvSpPr/>
          <p:nvPr/>
        </p:nvSpPr>
        <p:spPr>
          <a:xfrm>
            <a:off x="7760368" y="1727197"/>
            <a:ext cx="1768642" cy="823495"/>
          </a:xfrm>
          <a:prstGeom prst="homePlate">
            <a:avLst>
              <a:gd name="adj" fmla="val 1298"/>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j-ea"/>
                <a:ea typeface="+mj-ea"/>
              </a:rPr>
              <a:t>事業の将来像</a:t>
            </a:r>
          </a:p>
        </p:txBody>
      </p:sp>
      <p:sp>
        <p:nvSpPr>
          <p:cNvPr id="17" name="正方形/長方形 16">
            <a:extLst>
              <a:ext uri="{FF2B5EF4-FFF2-40B4-BE49-F238E27FC236}">
                <a16:creationId xmlns:a16="http://schemas.microsoft.com/office/drawing/2014/main" id="{5B8926CA-AE12-CF2A-E006-EE8F9E48AC7E}"/>
              </a:ext>
            </a:extLst>
          </p:cNvPr>
          <p:cNvSpPr/>
          <p:nvPr/>
        </p:nvSpPr>
        <p:spPr>
          <a:xfrm>
            <a:off x="762000" y="2658864"/>
            <a:ext cx="1616242" cy="248652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rgbClr val="FF0000"/>
                </a:solidFill>
                <a:latin typeface="+mj-ea"/>
                <a:ea typeface="+mj-ea"/>
              </a:rPr>
              <a:t>ビジネスアイディアの具体化や実現可能性の検討や資金調達などについて、これまでの取組内容やその課題や効果についてご記載ください。</a:t>
            </a:r>
          </a:p>
        </p:txBody>
      </p:sp>
      <p:sp>
        <p:nvSpPr>
          <p:cNvPr id="18" name="正方形/長方形 17">
            <a:extLst>
              <a:ext uri="{FF2B5EF4-FFF2-40B4-BE49-F238E27FC236}">
                <a16:creationId xmlns:a16="http://schemas.microsoft.com/office/drawing/2014/main" id="{EA7363FA-DF7F-BD1F-12F2-9A25E6053AE7}"/>
              </a:ext>
            </a:extLst>
          </p:cNvPr>
          <p:cNvSpPr/>
          <p:nvPr/>
        </p:nvSpPr>
        <p:spPr>
          <a:xfrm>
            <a:off x="2533967" y="2658864"/>
            <a:ext cx="1616242" cy="248652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rgbClr val="FF0000"/>
                </a:solidFill>
                <a:latin typeface="+mj-ea"/>
                <a:ea typeface="+mj-ea"/>
              </a:rPr>
              <a:t>実証実験（仮説検証）の結果などについて、これまでの取組内容やその課題や効果についてご記載ください。</a:t>
            </a:r>
            <a:endParaRPr kumimoji="1" lang="en-US" altLang="ja-JP" sz="1050" dirty="0">
              <a:solidFill>
                <a:srgbClr val="FF0000"/>
              </a:solidFill>
              <a:latin typeface="+mj-ea"/>
              <a:ea typeface="+mj-ea"/>
            </a:endParaRPr>
          </a:p>
          <a:p>
            <a:r>
              <a:rPr kumimoji="1" lang="ja-JP" altLang="en-US" sz="1050" dirty="0">
                <a:solidFill>
                  <a:srgbClr val="FF0000"/>
                </a:solidFill>
                <a:latin typeface="+mj-ea"/>
                <a:ea typeface="+mj-ea"/>
              </a:rPr>
              <a:t>また、本事業ではどのようなことに取り組み、その結果を目標の実現のためにどのように活かしていくのかご記載ください。</a:t>
            </a:r>
          </a:p>
        </p:txBody>
      </p:sp>
      <p:sp>
        <p:nvSpPr>
          <p:cNvPr id="19" name="正方形/長方形 18">
            <a:extLst>
              <a:ext uri="{FF2B5EF4-FFF2-40B4-BE49-F238E27FC236}">
                <a16:creationId xmlns:a16="http://schemas.microsoft.com/office/drawing/2014/main" id="{FA49CF7A-3F12-4187-9A3D-68D3B208E011}"/>
              </a:ext>
            </a:extLst>
          </p:cNvPr>
          <p:cNvSpPr/>
          <p:nvPr/>
        </p:nvSpPr>
        <p:spPr>
          <a:xfrm>
            <a:off x="4299284" y="2658864"/>
            <a:ext cx="1616242" cy="248652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rgbClr val="FF0000"/>
                </a:solidFill>
                <a:latin typeface="+mj-ea"/>
                <a:ea typeface="+mj-ea"/>
              </a:rPr>
              <a:t>市場投入に向けて、マーケティング戦略の立案、体制構築、資金調達などについて、今後の取組内容やその課題や効果について、ご記載ください。</a:t>
            </a:r>
          </a:p>
        </p:txBody>
      </p:sp>
      <p:sp>
        <p:nvSpPr>
          <p:cNvPr id="20" name="正方形/長方形 19">
            <a:extLst>
              <a:ext uri="{FF2B5EF4-FFF2-40B4-BE49-F238E27FC236}">
                <a16:creationId xmlns:a16="http://schemas.microsoft.com/office/drawing/2014/main" id="{DBF689DE-F658-02AE-7F40-832415EC4328}"/>
              </a:ext>
            </a:extLst>
          </p:cNvPr>
          <p:cNvSpPr/>
          <p:nvPr/>
        </p:nvSpPr>
        <p:spPr>
          <a:xfrm>
            <a:off x="6064601" y="2658864"/>
            <a:ext cx="1616242" cy="248652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rgbClr val="FF0000"/>
                </a:solidFill>
                <a:latin typeface="+mj-ea"/>
                <a:ea typeface="+mj-ea"/>
              </a:rPr>
              <a:t>市場シェアの拡大や追加の資金調達などについて、今後の取組内容やその課題や効果について、ご記載ください。</a:t>
            </a:r>
          </a:p>
        </p:txBody>
      </p:sp>
      <p:sp>
        <p:nvSpPr>
          <p:cNvPr id="21" name="正方形/長方形 20">
            <a:extLst>
              <a:ext uri="{FF2B5EF4-FFF2-40B4-BE49-F238E27FC236}">
                <a16:creationId xmlns:a16="http://schemas.microsoft.com/office/drawing/2014/main" id="{2491669C-5F27-048D-2044-903E0432367E}"/>
              </a:ext>
            </a:extLst>
          </p:cNvPr>
          <p:cNvSpPr/>
          <p:nvPr/>
        </p:nvSpPr>
        <p:spPr>
          <a:xfrm>
            <a:off x="7836568" y="2658864"/>
            <a:ext cx="1616242" cy="248652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rgbClr val="FF0000"/>
                </a:solidFill>
                <a:latin typeface="+mj-ea"/>
                <a:ea typeface="+mj-ea"/>
              </a:rPr>
              <a:t>本事業を通して、御社が目指しているゴール（将来像等）について、ご記載ください。</a:t>
            </a:r>
            <a:endParaRPr kumimoji="1" lang="en-US" altLang="ja-JP" sz="1050" dirty="0">
              <a:solidFill>
                <a:srgbClr val="FF0000"/>
              </a:solidFill>
              <a:latin typeface="+mj-ea"/>
              <a:ea typeface="+mj-ea"/>
            </a:endParaRPr>
          </a:p>
          <a:p>
            <a:r>
              <a:rPr kumimoji="1" lang="ja-JP" altLang="en-US" sz="1050" dirty="0">
                <a:solidFill>
                  <a:srgbClr val="FF0000"/>
                </a:solidFill>
                <a:latin typeface="+mj-ea"/>
                <a:ea typeface="+mj-ea"/>
              </a:rPr>
              <a:t>また、その実現に向けて必要とするアクションとその対応状況などについてご記載ください。</a:t>
            </a:r>
          </a:p>
        </p:txBody>
      </p:sp>
      <p:sp>
        <p:nvSpPr>
          <p:cNvPr id="22" name="テキスト ボックス 21">
            <a:extLst>
              <a:ext uri="{FF2B5EF4-FFF2-40B4-BE49-F238E27FC236}">
                <a16:creationId xmlns:a16="http://schemas.microsoft.com/office/drawing/2014/main" id="{7DAA874C-65A1-3876-F49F-2115E6F21BEC}"/>
              </a:ext>
            </a:extLst>
          </p:cNvPr>
          <p:cNvSpPr txBox="1"/>
          <p:nvPr/>
        </p:nvSpPr>
        <p:spPr>
          <a:xfrm>
            <a:off x="608012" y="5253559"/>
            <a:ext cx="4267200" cy="307777"/>
          </a:xfrm>
          <a:prstGeom prst="rect">
            <a:avLst/>
          </a:prstGeom>
          <a:noFill/>
        </p:spPr>
        <p:txBody>
          <a:bodyPr wrap="square" rtlCol="0">
            <a:spAutoFit/>
          </a:bodyPr>
          <a:lstStyle/>
          <a:p>
            <a:r>
              <a:rPr kumimoji="1" lang="en-US" altLang="ja-JP" sz="1400" b="1" dirty="0">
                <a:latin typeface="+mj-ea"/>
                <a:ea typeface="+mj-ea"/>
              </a:rPr>
              <a:t>Ⅱ</a:t>
            </a:r>
            <a:r>
              <a:rPr kumimoji="1" lang="ja-JP" altLang="en-US" sz="1400" b="1" dirty="0">
                <a:latin typeface="+mj-ea"/>
                <a:ea typeface="+mj-ea"/>
              </a:rPr>
              <a:t>．知的財産関連情報</a:t>
            </a:r>
            <a:endParaRPr kumimoji="1" lang="en-US" altLang="ja-JP" sz="1400" b="1" dirty="0">
              <a:latin typeface="+mj-ea"/>
              <a:ea typeface="+mj-ea"/>
            </a:endParaRPr>
          </a:p>
        </p:txBody>
      </p:sp>
      <p:sp>
        <p:nvSpPr>
          <p:cNvPr id="23" name="正方形/長方形 22">
            <a:extLst>
              <a:ext uri="{FF2B5EF4-FFF2-40B4-BE49-F238E27FC236}">
                <a16:creationId xmlns:a16="http://schemas.microsoft.com/office/drawing/2014/main" id="{26AF52C9-62B6-A1CC-DB89-0BE132364853}"/>
              </a:ext>
            </a:extLst>
          </p:cNvPr>
          <p:cNvSpPr/>
          <p:nvPr/>
        </p:nvSpPr>
        <p:spPr>
          <a:xfrm>
            <a:off x="762000" y="5669505"/>
            <a:ext cx="8690810" cy="89862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rgbClr val="FF0000"/>
                </a:solidFill>
                <a:latin typeface="+mj-ea"/>
                <a:ea typeface="+mj-ea"/>
              </a:rPr>
              <a:t>○○技術に関する特許については、●月に取得済み／申請中など、本事情に関連する知的財産の取組内容について、その課題や効果について、ご記載ください。</a:t>
            </a:r>
          </a:p>
        </p:txBody>
      </p:sp>
      <p:sp>
        <p:nvSpPr>
          <p:cNvPr id="24" name="正方形/長方形 23">
            <a:extLst>
              <a:ext uri="{FF2B5EF4-FFF2-40B4-BE49-F238E27FC236}">
                <a16:creationId xmlns:a16="http://schemas.microsoft.com/office/drawing/2014/main" id="{AC8F2E05-96BE-7354-55F4-13986BC80F95}"/>
              </a:ext>
            </a:extLst>
          </p:cNvPr>
          <p:cNvSpPr/>
          <p:nvPr/>
        </p:nvSpPr>
        <p:spPr>
          <a:xfrm>
            <a:off x="2420893" y="1627125"/>
            <a:ext cx="1826369" cy="3613371"/>
          </a:xfrm>
          <a:prstGeom prst="rect">
            <a:avLst/>
          </a:prstGeom>
          <a:noFill/>
          <a:ln w="28575">
            <a:solidFill>
              <a:srgbClr val="FF0000"/>
            </a:solidFill>
          </a:ln>
        </p:spPr>
        <p:style>
          <a:lnRef idx="0">
            <a:scrgbClr r="0" g="0" b="0"/>
          </a:lnRef>
          <a:fillRef idx="0">
            <a:scrgbClr r="0" g="0" b="0"/>
          </a:fillRef>
          <a:effectRef idx="0">
            <a:scrgbClr r="0" g="0" b="0"/>
          </a:effectRef>
          <a:fontRef idx="minor">
            <a:schemeClr val="accent2"/>
          </a:fontRef>
        </p:style>
        <p:txBody>
          <a:bodyPr rtlCol="0" anchor="ctr"/>
          <a:lstStyle/>
          <a:p>
            <a:endParaRPr kumimoji="1" lang="ja-JP" altLang="en-US" sz="1050" dirty="0">
              <a:solidFill>
                <a:srgbClr val="FF0000"/>
              </a:solidFill>
              <a:latin typeface="+mj-ea"/>
              <a:ea typeface="+mj-ea"/>
            </a:endParaRPr>
          </a:p>
        </p:txBody>
      </p:sp>
      <p:sp>
        <p:nvSpPr>
          <p:cNvPr id="25" name="円形吹き出し 10">
            <a:extLst>
              <a:ext uri="{FF2B5EF4-FFF2-40B4-BE49-F238E27FC236}">
                <a16:creationId xmlns:a16="http://schemas.microsoft.com/office/drawing/2014/main" id="{297317BD-1F3B-E8A8-FD94-9917F1DBE7F2}"/>
              </a:ext>
            </a:extLst>
          </p:cNvPr>
          <p:cNvSpPr/>
          <p:nvPr/>
        </p:nvSpPr>
        <p:spPr>
          <a:xfrm>
            <a:off x="2250361" y="1323176"/>
            <a:ext cx="751423" cy="361910"/>
          </a:xfrm>
          <a:prstGeom prst="wedgeEllipseCallout">
            <a:avLst>
              <a:gd name="adj1" fmla="val 38040"/>
              <a:gd name="adj2" fmla="val 106798"/>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buClr>
                <a:schemeClr val="accent1"/>
              </a:buClr>
            </a:pPr>
            <a:r>
              <a:rPr kumimoji="1" lang="ja-JP" altLang="en-US" sz="1200" b="1" dirty="0">
                <a:solidFill>
                  <a:schemeClr val="bg1"/>
                </a:solidFill>
              </a:rPr>
              <a:t>本事業</a:t>
            </a:r>
          </a:p>
        </p:txBody>
      </p:sp>
      <p:sp>
        <p:nvSpPr>
          <p:cNvPr id="26"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4</a:t>
            </a:fld>
            <a:endParaRPr kumimoji="1" lang="ja-JP" altLang="en-US" dirty="0"/>
          </a:p>
        </p:txBody>
      </p:sp>
    </p:spTree>
    <p:extLst>
      <p:ext uri="{BB962C8B-B14F-4D97-AF65-F5344CB8AC3E}">
        <p14:creationId xmlns:p14="http://schemas.microsoft.com/office/powerpoint/2010/main" val="359737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4655" y="520700"/>
            <a:ext cx="175528"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30537" y="289867"/>
            <a:ext cx="4267200" cy="461665"/>
          </a:xfrm>
          <a:prstGeom prst="rect">
            <a:avLst/>
          </a:prstGeom>
          <a:noFill/>
        </p:spPr>
        <p:txBody>
          <a:bodyPr wrap="square" rtlCol="0">
            <a:spAutoFit/>
          </a:bodyPr>
          <a:lstStyle/>
          <a:p>
            <a:r>
              <a:rPr kumimoji="1" lang="ja-JP" altLang="en-US" sz="2400" b="1" dirty="0">
                <a:latin typeface="+mj-ea"/>
                <a:ea typeface="+mj-ea"/>
              </a:rPr>
              <a:t>実証実験のサマリ</a:t>
            </a:r>
          </a:p>
        </p:txBody>
      </p:sp>
      <p:sp>
        <p:nvSpPr>
          <p:cNvPr id="9" name="テキスト ボックス 8">
            <a:extLst>
              <a:ext uri="{FF2B5EF4-FFF2-40B4-BE49-F238E27FC236}">
                <a16:creationId xmlns:a16="http://schemas.microsoft.com/office/drawing/2014/main" id="{9DC5B046-173B-A3A8-3DAF-38407DD2B0CE}"/>
              </a:ext>
            </a:extLst>
          </p:cNvPr>
          <p:cNvSpPr txBox="1"/>
          <p:nvPr/>
        </p:nvSpPr>
        <p:spPr>
          <a:xfrm>
            <a:off x="457887" y="947943"/>
            <a:ext cx="4267200" cy="307777"/>
          </a:xfrm>
          <a:prstGeom prst="rect">
            <a:avLst/>
          </a:prstGeom>
          <a:noFill/>
        </p:spPr>
        <p:txBody>
          <a:bodyPr wrap="square" rtlCol="0">
            <a:spAutoFit/>
          </a:bodyPr>
          <a:lstStyle/>
          <a:p>
            <a:r>
              <a:rPr kumimoji="1" lang="ja-JP" altLang="en-US" sz="1400" b="1" dirty="0">
                <a:solidFill>
                  <a:schemeClr val="accent3"/>
                </a:solidFill>
                <a:latin typeface="+mj-ea"/>
                <a:ea typeface="+mj-ea"/>
              </a:rPr>
              <a:t>｜</a:t>
            </a:r>
            <a:r>
              <a:rPr kumimoji="1" lang="ja-JP" altLang="en-US" sz="1400" b="1" dirty="0">
                <a:latin typeface="+mj-ea"/>
                <a:ea typeface="+mj-ea"/>
              </a:rPr>
              <a:t>本実証で取り組む熊本県の社会課題</a:t>
            </a:r>
            <a:endParaRPr kumimoji="1" lang="en-US" altLang="ja-JP" sz="1400" b="1" dirty="0">
              <a:latin typeface="+mj-ea"/>
              <a:ea typeface="+mj-ea"/>
            </a:endParaRPr>
          </a:p>
        </p:txBody>
      </p:sp>
      <p:sp>
        <p:nvSpPr>
          <p:cNvPr id="4" name="テキスト ボックス 3">
            <a:extLst>
              <a:ext uri="{FF2B5EF4-FFF2-40B4-BE49-F238E27FC236}">
                <a16:creationId xmlns:a16="http://schemas.microsoft.com/office/drawing/2014/main" id="{DF1DC8EC-7EB8-605F-5B71-9F2338BDAA52}"/>
              </a:ext>
            </a:extLst>
          </p:cNvPr>
          <p:cNvSpPr txBox="1"/>
          <p:nvPr/>
        </p:nvSpPr>
        <p:spPr>
          <a:xfrm>
            <a:off x="3572543" y="289867"/>
            <a:ext cx="5647657" cy="461665"/>
          </a:xfrm>
          <a:prstGeom prst="rect">
            <a:avLst/>
          </a:prstGeom>
          <a:noFill/>
        </p:spPr>
        <p:txBody>
          <a:bodyPr wrap="square" rtlCol="0">
            <a:spAutoFit/>
          </a:bodyPr>
          <a:lstStyle/>
          <a:p>
            <a:r>
              <a:rPr kumimoji="1" lang="ja-JP" altLang="en-US" sz="1200" b="1" dirty="0">
                <a:solidFill>
                  <a:srgbClr val="FF0000"/>
                </a:solidFill>
                <a:latin typeface="+mj-ea"/>
                <a:ea typeface="+mj-ea"/>
              </a:rPr>
              <a:t>本ページは、次ページ以降を要約したページです。</a:t>
            </a:r>
            <a:endParaRPr kumimoji="1" lang="en-US" altLang="ja-JP" sz="1200" b="1" dirty="0">
              <a:solidFill>
                <a:srgbClr val="FF0000"/>
              </a:solidFill>
              <a:latin typeface="+mj-ea"/>
              <a:ea typeface="+mj-ea"/>
            </a:endParaRPr>
          </a:p>
          <a:p>
            <a:r>
              <a:rPr kumimoji="1" lang="ja-JP" altLang="en-US" sz="1200" b="1" dirty="0">
                <a:solidFill>
                  <a:srgbClr val="FF0000"/>
                </a:solidFill>
                <a:latin typeface="+mj-ea"/>
                <a:ea typeface="+mj-ea"/>
              </a:rPr>
              <a:t>実証実験の概要が分かるよう記載ください。</a:t>
            </a:r>
            <a:endParaRPr kumimoji="1" lang="en-US" altLang="ja-JP" sz="1200" b="1" dirty="0">
              <a:solidFill>
                <a:srgbClr val="FF0000"/>
              </a:solidFill>
              <a:latin typeface="+mj-ea"/>
              <a:ea typeface="+mj-ea"/>
            </a:endParaRPr>
          </a:p>
        </p:txBody>
      </p:sp>
      <p:sp>
        <p:nvSpPr>
          <p:cNvPr id="6" name="正方形/長方形 5">
            <a:extLst>
              <a:ext uri="{FF2B5EF4-FFF2-40B4-BE49-F238E27FC236}">
                <a16:creationId xmlns:a16="http://schemas.microsoft.com/office/drawing/2014/main" id="{02CAB1ED-AB32-E129-630B-62FDED4C2D84}"/>
              </a:ext>
            </a:extLst>
          </p:cNvPr>
          <p:cNvSpPr/>
          <p:nvPr/>
        </p:nvSpPr>
        <p:spPr>
          <a:xfrm>
            <a:off x="621660" y="1282001"/>
            <a:ext cx="4144371" cy="202416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a:solidFill>
                  <a:schemeClr val="tx1"/>
                </a:solidFill>
                <a:latin typeface="+mj-ea"/>
                <a:ea typeface="+mj-ea"/>
              </a:rPr>
              <a:t>社会課題の内容</a:t>
            </a:r>
            <a:br>
              <a:rPr kumimoji="1" lang="en-US" altLang="ja-JP" sz="1200" b="1" dirty="0">
                <a:solidFill>
                  <a:schemeClr val="tx1"/>
                </a:solidFill>
                <a:latin typeface="+mj-ea"/>
                <a:ea typeface="+mj-ea"/>
              </a:rPr>
            </a:br>
            <a:r>
              <a:rPr kumimoji="1" lang="ja-JP" altLang="en-US" sz="1200" dirty="0">
                <a:solidFill>
                  <a:srgbClr val="FF0000"/>
                </a:solidFill>
                <a:latin typeface="+mj-ea"/>
                <a:ea typeface="+mj-ea"/>
              </a:rPr>
              <a:t>（解決に取り組む課題を、選定の理由と共にご記載ください）</a:t>
            </a:r>
            <a:endParaRPr kumimoji="1" lang="en-US" altLang="ja-JP" sz="1200" dirty="0">
              <a:solidFill>
                <a:schemeClr val="tx1"/>
              </a:solidFill>
              <a:latin typeface="+mj-ea"/>
              <a:ea typeface="+mj-ea"/>
            </a:endParaRPr>
          </a:p>
          <a:p>
            <a:pPr marL="171450" indent="-171450">
              <a:buFont typeface="Wingdings" panose="05000000000000000000" pitchFamily="2" charset="2"/>
              <a:buChar char="n"/>
            </a:pPr>
            <a:r>
              <a:rPr kumimoji="1" lang="en-US" altLang="ja-JP" sz="1200" dirty="0">
                <a:solidFill>
                  <a:schemeClr val="tx1"/>
                </a:solidFill>
                <a:latin typeface="+mj-ea"/>
                <a:ea typeface="+mj-ea"/>
              </a:rPr>
              <a:t>xxx</a:t>
            </a:r>
          </a:p>
          <a:p>
            <a:pPr marL="171450" indent="-171450">
              <a:buFont typeface="Wingdings" panose="05000000000000000000" pitchFamily="2" charset="2"/>
              <a:buChar char="n"/>
            </a:pPr>
            <a:endParaRPr kumimoji="1" lang="ja-JP" altLang="en-US" sz="1200" dirty="0">
              <a:solidFill>
                <a:srgbClr val="FF0000"/>
              </a:solidFill>
              <a:latin typeface="+mj-ea"/>
              <a:ea typeface="+mj-ea"/>
            </a:endParaRPr>
          </a:p>
        </p:txBody>
      </p:sp>
      <p:sp>
        <p:nvSpPr>
          <p:cNvPr id="8" name="テキスト ボックス 7">
            <a:extLst>
              <a:ext uri="{FF2B5EF4-FFF2-40B4-BE49-F238E27FC236}">
                <a16:creationId xmlns:a16="http://schemas.microsoft.com/office/drawing/2014/main" id="{3F082A07-B181-57C6-CB01-3AE24D6D633F}"/>
              </a:ext>
            </a:extLst>
          </p:cNvPr>
          <p:cNvSpPr txBox="1"/>
          <p:nvPr/>
        </p:nvSpPr>
        <p:spPr>
          <a:xfrm>
            <a:off x="457887" y="3388057"/>
            <a:ext cx="4267200" cy="307777"/>
          </a:xfrm>
          <a:prstGeom prst="rect">
            <a:avLst/>
          </a:prstGeom>
          <a:noFill/>
        </p:spPr>
        <p:txBody>
          <a:bodyPr wrap="square" rtlCol="0">
            <a:spAutoFit/>
          </a:bodyPr>
          <a:lstStyle/>
          <a:p>
            <a:r>
              <a:rPr kumimoji="1" lang="ja-JP" altLang="en-US" sz="1400" b="1" dirty="0">
                <a:solidFill>
                  <a:schemeClr val="accent3"/>
                </a:solidFill>
                <a:latin typeface="+mj-ea"/>
                <a:ea typeface="+mj-ea"/>
              </a:rPr>
              <a:t>｜</a:t>
            </a:r>
            <a:r>
              <a:rPr kumimoji="1" lang="ja-JP" altLang="en-US" sz="1400" b="1" dirty="0">
                <a:latin typeface="+mj-ea"/>
                <a:ea typeface="+mj-ea"/>
              </a:rPr>
              <a:t>事業化の可能性・将来性、競争優位性</a:t>
            </a:r>
            <a:endParaRPr kumimoji="1" lang="en-US" altLang="ja-JP" sz="1400" b="1" dirty="0">
              <a:latin typeface="+mj-ea"/>
              <a:ea typeface="+mj-ea"/>
            </a:endParaRPr>
          </a:p>
        </p:txBody>
      </p:sp>
      <p:sp>
        <p:nvSpPr>
          <p:cNvPr id="16" name="正方形/長方形 15">
            <a:extLst>
              <a:ext uri="{FF2B5EF4-FFF2-40B4-BE49-F238E27FC236}">
                <a16:creationId xmlns:a16="http://schemas.microsoft.com/office/drawing/2014/main" id="{57C2C5B2-5FBF-3147-B0A8-2948DABFB370}"/>
              </a:ext>
            </a:extLst>
          </p:cNvPr>
          <p:cNvSpPr/>
          <p:nvPr/>
        </p:nvSpPr>
        <p:spPr>
          <a:xfrm>
            <a:off x="621659" y="3709482"/>
            <a:ext cx="4144371" cy="178361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rgbClr val="FF0000"/>
                </a:solidFill>
                <a:latin typeface="+mj-ea"/>
                <a:ea typeface="+mj-ea"/>
              </a:rPr>
              <a:t>（市場及びその規模、成長性やどのような事業化を目指すのか（ビジネスモデル等）、競争優勢性（新規性や斬新さ、ユニークさ等）をご記載ください）</a:t>
            </a:r>
            <a:endParaRPr kumimoji="1" lang="en-US" altLang="ja-JP" sz="1200" dirty="0">
              <a:solidFill>
                <a:schemeClr val="tx1"/>
              </a:solidFill>
              <a:latin typeface="+mj-ea"/>
              <a:ea typeface="+mj-ea"/>
            </a:endParaRPr>
          </a:p>
          <a:p>
            <a:pPr marL="171450" indent="-171450">
              <a:buFont typeface="Wingdings" panose="05000000000000000000" pitchFamily="2" charset="2"/>
              <a:buChar char="n"/>
            </a:pPr>
            <a:r>
              <a:rPr kumimoji="1" lang="en-US" altLang="ja-JP" sz="1200" dirty="0">
                <a:solidFill>
                  <a:schemeClr val="tx1"/>
                </a:solidFill>
                <a:latin typeface="+mj-ea"/>
              </a:rPr>
              <a:t>xxx</a:t>
            </a:r>
          </a:p>
          <a:p>
            <a:pPr marL="171450" indent="-171450">
              <a:buFont typeface="Wingdings" panose="05000000000000000000" pitchFamily="2" charset="2"/>
              <a:buChar char="n"/>
            </a:pPr>
            <a:endParaRPr kumimoji="1" lang="en-US" altLang="ja-JP" sz="1200" dirty="0">
              <a:solidFill>
                <a:schemeClr val="tx1"/>
              </a:solidFill>
              <a:latin typeface="+mj-ea"/>
              <a:ea typeface="+mj-ea"/>
            </a:endParaRPr>
          </a:p>
          <a:p>
            <a:pPr marL="171450" indent="-171450">
              <a:buFont typeface="Wingdings" panose="05000000000000000000" pitchFamily="2" charset="2"/>
              <a:buChar char="n"/>
            </a:pPr>
            <a:endParaRPr kumimoji="1" lang="ja-JP" altLang="en-US" sz="1200" dirty="0">
              <a:solidFill>
                <a:srgbClr val="FF0000"/>
              </a:solidFill>
              <a:latin typeface="+mj-ea"/>
              <a:ea typeface="+mj-ea"/>
            </a:endParaRPr>
          </a:p>
        </p:txBody>
      </p:sp>
      <p:sp>
        <p:nvSpPr>
          <p:cNvPr id="26" name="テキスト ボックス 25">
            <a:extLst>
              <a:ext uri="{FF2B5EF4-FFF2-40B4-BE49-F238E27FC236}">
                <a16:creationId xmlns:a16="http://schemas.microsoft.com/office/drawing/2014/main" id="{DF068563-192C-B381-D66F-7EE38E4FA1F6}"/>
              </a:ext>
            </a:extLst>
          </p:cNvPr>
          <p:cNvSpPr txBox="1"/>
          <p:nvPr/>
        </p:nvSpPr>
        <p:spPr>
          <a:xfrm>
            <a:off x="5037848" y="3405345"/>
            <a:ext cx="4267200" cy="307777"/>
          </a:xfrm>
          <a:prstGeom prst="rect">
            <a:avLst/>
          </a:prstGeom>
          <a:noFill/>
        </p:spPr>
        <p:txBody>
          <a:bodyPr wrap="square" rtlCol="0">
            <a:spAutoFit/>
          </a:bodyPr>
          <a:lstStyle/>
          <a:p>
            <a:r>
              <a:rPr kumimoji="1" lang="ja-JP" altLang="en-US" sz="1400" b="1" dirty="0">
                <a:solidFill>
                  <a:schemeClr val="accent3"/>
                </a:solidFill>
                <a:latin typeface="+mj-ea"/>
                <a:ea typeface="+mj-ea"/>
              </a:rPr>
              <a:t>｜</a:t>
            </a:r>
            <a:r>
              <a:rPr kumimoji="1" lang="ja-JP" altLang="en-US" sz="1400" b="1" dirty="0">
                <a:latin typeface="+mj-ea"/>
                <a:ea typeface="+mj-ea"/>
              </a:rPr>
              <a:t>社会的インパクト・熊本県経済への貢献度</a:t>
            </a:r>
            <a:endParaRPr kumimoji="1" lang="en-US" altLang="ja-JP" sz="1400" b="1" dirty="0">
              <a:latin typeface="+mj-ea"/>
              <a:ea typeface="+mj-ea"/>
            </a:endParaRPr>
          </a:p>
        </p:txBody>
      </p:sp>
      <p:sp>
        <p:nvSpPr>
          <p:cNvPr id="28" name="正方形/長方形 27">
            <a:extLst>
              <a:ext uri="{FF2B5EF4-FFF2-40B4-BE49-F238E27FC236}">
                <a16:creationId xmlns:a16="http://schemas.microsoft.com/office/drawing/2014/main" id="{BEBE618A-E076-87B6-D7C2-07E63CB656D4}"/>
              </a:ext>
            </a:extLst>
          </p:cNvPr>
          <p:cNvSpPr/>
          <p:nvPr/>
        </p:nvSpPr>
        <p:spPr>
          <a:xfrm>
            <a:off x="5201620" y="3714737"/>
            <a:ext cx="4241454" cy="177836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rgbClr val="FF0000"/>
                </a:solidFill>
                <a:latin typeface="+mj-ea"/>
                <a:ea typeface="+mj-ea"/>
              </a:rPr>
              <a:t>（社会（特に熊本県の地域経済）に対してもたらされる影響や変化について、具体的な評価・測定方法を示しつつご記載ください）</a:t>
            </a:r>
            <a:endParaRPr kumimoji="1" lang="en-US" altLang="ja-JP" sz="1200" dirty="0">
              <a:solidFill>
                <a:schemeClr val="tx1"/>
              </a:solidFill>
              <a:latin typeface="+mj-ea"/>
              <a:ea typeface="+mj-ea"/>
            </a:endParaRPr>
          </a:p>
          <a:p>
            <a:pPr marL="171450" indent="-171450">
              <a:buFont typeface="Wingdings" panose="05000000000000000000" pitchFamily="2" charset="2"/>
              <a:buChar char="n"/>
            </a:pPr>
            <a:r>
              <a:rPr kumimoji="1" lang="en-US" altLang="ja-JP" sz="1200" dirty="0">
                <a:solidFill>
                  <a:schemeClr val="tx1"/>
                </a:solidFill>
                <a:latin typeface="+mj-ea"/>
              </a:rPr>
              <a:t>xxx</a:t>
            </a:r>
          </a:p>
          <a:p>
            <a:endParaRPr kumimoji="1" lang="ja-JP" altLang="en-US" sz="1200" dirty="0">
              <a:solidFill>
                <a:srgbClr val="FF0000"/>
              </a:solidFill>
              <a:latin typeface="+mj-ea"/>
              <a:ea typeface="+mj-ea"/>
            </a:endParaRPr>
          </a:p>
        </p:txBody>
      </p:sp>
      <p:sp>
        <p:nvSpPr>
          <p:cNvPr id="29" name="テキスト ボックス 28">
            <a:extLst>
              <a:ext uri="{FF2B5EF4-FFF2-40B4-BE49-F238E27FC236}">
                <a16:creationId xmlns:a16="http://schemas.microsoft.com/office/drawing/2014/main" id="{E6ADAE83-790B-CE8A-56F1-9C9ACC6EE374}"/>
              </a:ext>
            </a:extLst>
          </p:cNvPr>
          <p:cNvSpPr txBox="1"/>
          <p:nvPr/>
        </p:nvSpPr>
        <p:spPr>
          <a:xfrm>
            <a:off x="5012101" y="947942"/>
            <a:ext cx="4267200" cy="307777"/>
          </a:xfrm>
          <a:prstGeom prst="rect">
            <a:avLst/>
          </a:prstGeom>
          <a:noFill/>
        </p:spPr>
        <p:txBody>
          <a:bodyPr wrap="square" rtlCol="0">
            <a:spAutoFit/>
          </a:bodyPr>
          <a:lstStyle/>
          <a:p>
            <a:r>
              <a:rPr kumimoji="1" lang="ja-JP" altLang="en-US" sz="1400" b="1" dirty="0">
                <a:solidFill>
                  <a:schemeClr val="accent3"/>
                </a:solidFill>
                <a:latin typeface="+mj-ea"/>
                <a:ea typeface="+mj-ea"/>
              </a:rPr>
              <a:t>｜</a:t>
            </a:r>
            <a:r>
              <a:rPr kumimoji="1" lang="ja-JP" altLang="en-US" sz="1400" b="1" dirty="0">
                <a:latin typeface="+mj-ea"/>
                <a:ea typeface="+mj-ea"/>
              </a:rPr>
              <a:t>実証事業の主な取組み</a:t>
            </a:r>
            <a:endParaRPr kumimoji="1" lang="en-US" altLang="ja-JP" sz="1400" b="1" dirty="0">
              <a:latin typeface="+mj-ea"/>
              <a:ea typeface="+mj-ea"/>
            </a:endParaRPr>
          </a:p>
        </p:txBody>
      </p:sp>
      <p:sp>
        <p:nvSpPr>
          <p:cNvPr id="30" name="正方形/長方形 29">
            <a:extLst>
              <a:ext uri="{FF2B5EF4-FFF2-40B4-BE49-F238E27FC236}">
                <a16:creationId xmlns:a16="http://schemas.microsoft.com/office/drawing/2014/main" id="{8CB65B53-7474-C076-8EAE-879129C6B6D3}"/>
              </a:ext>
            </a:extLst>
          </p:cNvPr>
          <p:cNvSpPr/>
          <p:nvPr/>
        </p:nvSpPr>
        <p:spPr>
          <a:xfrm>
            <a:off x="5175874" y="1277144"/>
            <a:ext cx="4267200" cy="202416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a:solidFill>
                  <a:schemeClr val="tx1"/>
                </a:solidFill>
                <a:latin typeface="+mj-ea"/>
                <a:ea typeface="+mj-ea"/>
              </a:rPr>
              <a:t>実証事業の内容、実証事業における成果指標</a:t>
            </a:r>
            <a:br>
              <a:rPr kumimoji="1" lang="en-US" altLang="ja-JP" sz="1200" b="1" dirty="0">
                <a:solidFill>
                  <a:schemeClr val="tx1"/>
                </a:solidFill>
                <a:latin typeface="+mj-ea"/>
                <a:ea typeface="+mj-ea"/>
              </a:rPr>
            </a:br>
            <a:r>
              <a:rPr kumimoji="1" lang="ja-JP" altLang="en-US" sz="1200" dirty="0">
                <a:solidFill>
                  <a:srgbClr val="FF0000"/>
                </a:solidFill>
                <a:latin typeface="+mj-ea"/>
                <a:ea typeface="+mj-ea"/>
              </a:rPr>
              <a:t>（上記課題を解決する方法、今回の実証実験で取り組む内容をご記載ください。今回の実証実験の結果としてどのような成果を設定しているかご記載ください）</a:t>
            </a:r>
            <a:endParaRPr kumimoji="1" lang="en-US" altLang="ja-JP" sz="1200" dirty="0">
              <a:solidFill>
                <a:schemeClr val="tx1"/>
              </a:solidFill>
              <a:latin typeface="+mj-ea"/>
              <a:ea typeface="+mj-ea"/>
            </a:endParaRPr>
          </a:p>
          <a:p>
            <a:pPr marL="171450" indent="-171450">
              <a:buFont typeface="Wingdings" panose="05000000000000000000" pitchFamily="2" charset="2"/>
              <a:buChar char="n"/>
            </a:pPr>
            <a:r>
              <a:rPr kumimoji="1" lang="en-US" altLang="ja-JP" sz="1200" dirty="0">
                <a:solidFill>
                  <a:schemeClr val="tx1"/>
                </a:solidFill>
                <a:latin typeface="+mj-ea"/>
                <a:ea typeface="+mj-ea"/>
              </a:rPr>
              <a:t>xxx</a:t>
            </a:r>
          </a:p>
          <a:p>
            <a:pPr marL="171450" indent="-171450">
              <a:buFont typeface="Wingdings" panose="05000000000000000000" pitchFamily="2" charset="2"/>
              <a:buChar char="n"/>
            </a:pPr>
            <a:endParaRPr kumimoji="1" lang="ja-JP" altLang="en-US" sz="1200" dirty="0">
              <a:solidFill>
                <a:srgbClr val="FF0000"/>
              </a:solidFill>
              <a:latin typeface="+mj-ea"/>
              <a:ea typeface="+mj-ea"/>
            </a:endParaRPr>
          </a:p>
        </p:txBody>
      </p:sp>
      <p:sp>
        <p:nvSpPr>
          <p:cNvPr id="31" name="テキスト ボックス 30">
            <a:extLst>
              <a:ext uri="{FF2B5EF4-FFF2-40B4-BE49-F238E27FC236}">
                <a16:creationId xmlns:a16="http://schemas.microsoft.com/office/drawing/2014/main" id="{1C4FD237-03E6-900E-3065-894238F37503}"/>
              </a:ext>
            </a:extLst>
          </p:cNvPr>
          <p:cNvSpPr txBox="1"/>
          <p:nvPr/>
        </p:nvSpPr>
        <p:spPr>
          <a:xfrm>
            <a:off x="464125" y="5568616"/>
            <a:ext cx="4267200" cy="307777"/>
          </a:xfrm>
          <a:prstGeom prst="rect">
            <a:avLst/>
          </a:prstGeom>
          <a:noFill/>
        </p:spPr>
        <p:txBody>
          <a:bodyPr wrap="square" rtlCol="0">
            <a:spAutoFit/>
          </a:bodyPr>
          <a:lstStyle/>
          <a:p>
            <a:r>
              <a:rPr kumimoji="1" lang="ja-JP" altLang="en-US" sz="1400" b="1" dirty="0">
                <a:solidFill>
                  <a:schemeClr val="accent3"/>
                </a:solidFill>
                <a:latin typeface="+mj-ea"/>
                <a:ea typeface="+mj-ea"/>
              </a:rPr>
              <a:t>｜</a:t>
            </a:r>
            <a:r>
              <a:rPr kumimoji="1" lang="ja-JP" altLang="en-US" sz="1400" b="1" dirty="0">
                <a:latin typeface="+mj-ea"/>
                <a:ea typeface="+mj-ea"/>
              </a:rPr>
              <a:t>懸念事項・事務局等の支援が必要な事項</a:t>
            </a:r>
            <a:endParaRPr kumimoji="1" lang="en-US" altLang="ja-JP" sz="1400" b="1" dirty="0">
              <a:latin typeface="+mj-ea"/>
              <a:ea typeface="+mj-ea"/>
            </a:endParaRPr>
          </a:p>
        </p:txBody>
      </p:sp>
      <p:sp>
        <p:nvSpPr>
          <p:cNvPr id="32" name="正方形/長方形 31">
            <a:extLst>
              <a:ext uri="{FF2B5EF4-FFF2-40B4-BE49-F238E27FC236}">
                <a16:creationId xmlns:a16="http://schemas.microsoft.com/office/drawing/2014/main" id="{6C1B539A-8498-8CAE-BFC1-EE5BFA1E90C1}"/>
              </a:ext>
            </a:extLst>
          </p:cNvPr>
          <p:cNvSpPr/>
          <p:nvPr/>
        </p:nvSpPr>
        <p:spPr>
          <a:xfrm>
            <a:off x="627897" y="5876394"/>
            <a:ext cx="4144371" cy="88635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rgbClr val="FF0000"/>
                </a:solidFill>
                <a:latin typeface="+mj-ea"/>
                <a:ea typeface="+mj-ea"/>
              </a:rPr>
              <a:t>（懸念事項や特に支援が必要な事項を記載ください）</a:t>
            </a:r>
            <a:endParaRPr kumimoji="1" lang="en-US" altLang="ja-JP" sz="1200" dirty="0">
              <a:solidFill>
                <a:schemeClr val="tx1"/>
              </a:solidFill>
              <a:latin typeface="+mj-ea"/>
              <a:ea typeface="+mj-ea"/>
            </a:endParaRPr>
          </a:p>
          <a:p>
            <a:pPr marL="171450" indent="-171450">
              <a:buFont typeface="Wingdings" panose="05000000000000000000" pitchFamily="2" charset="2"/>
              <a:buChar char="n"/>
            </a:pPr>
            <a:r>
              <a:rPr kumimoji="1" lang="en-US" altLang="ja-JP" sz="1200" dirty="0">
                <a:solidFill>
                  <a:schemeClr val="tx1"/>
                </a:solidFill>
                <a:latin typeface="+mj-ea"/>
                <a:ea typeface="+mj-ea"/>
              </a:rPr>
              <a:t>xxx</a:t>
            </a:r>
          </a:p>
          <a:p>
            <a:pPr marL="171450" indent="-171450">
              <a:buFont typeface="Wingdings" panose="05000000000000000000" pitchFamily="2" charset="2"/>
              <a:buChar char="n"/>
            </a:pPr>
            <a:endParaRPr kumimoji="1" lang="ja-JP" altLang="en-US" sz="1200" dirty="0">
              <a:solidFill>
                <a:srgbClr val="FF0000"/>
              </a:solidFill>
              <a:latin typeface="+mj-ea"/>
              <a:ea typeface="+mj-ea"/>
            </a:endParaRPr>
          </a:p>
        </p:txBody>
      </p:sp>
      <p:sp>
        <p:nvSpPr>
          <p:cNvPr id="33" name="テキスト ボックス 32">
            <a:extLst>
              <a:ext uri="{FF2B5EF4-FFF2-40B4-BE49-F238E27FC236}">
                <a16:creationId xmlns:a16="http://schemas.microsoft.com/office/drawing/2014/main" id="{94173AA9-AD5E-CBB8-901D-CFB52452FAEC}"/>
              </a:ext>
            </a:extLst>
          </p:cNvPr>
          <p:cNvSpPr txBox="1"/>
          <p:nvPr/>
        </p:nvSpPr>
        <p:spPr>
          <a:xfrm>
            <a:off x="5057870" y="5602281"/>
            <a:ext cx="1970512" cy="307777"/>
          </a:xfrm>
          <a:prstGeom prst="rect">
            <a:avLst/>
          </a:prstGeom>
          <a:noFill/>
        </p:spPr>
        <p:txBody>
          <a:bodyPr wrap="square" rtlCol="0">
            <a:spAutoFit/>
          </a:bodyPr>
          <a:lstStyle/>
          <a:p>
            <a:r>
              <a:rPr kumimoji="1" lang="ja-JP" altLang="en-US" sz="1400" b="1" dirty="0">
                <a:solidFill>
                  <a:schemeClr val="accent3"/>
                </a:solidFill>
                <a:latin typeface="+mj-ea"/>
                <a:ea typeface="+mj-ea"/>
              </a:rPr>
              <a:t>｜</a:t>
            </a:r>
            <a:r>
              <a:rPr kumimoji="1" lang="ja-JP" altLang="en-US" sz="1400" b="1" dirty="0">
                <a:latin typeface="+mj-ea"/>
                <a:ea typeface="+mj-ea"/>
              </a:rPr>
              <a:t>事業費</a:t>
            </a:r>
            <a:endParaRPr kumimoji="1" lang="en-US" altLang="ja-JP" sz="1400" b="1" dirty="0">
              <a:latin typeface="+mj-ea"/>
              <a:ea typeface="+mj-ea"/>
            </a:endParaRPr>
          </a:p>
        </p:txBody>
      </p:sp>
      <p:graphicFrame>
        <p:nvGraphicFramePr>
          <p:cNvPr id="34" name="表 7">
            <a:extLst>
              <a:ext uri="{FF2B5EF4-FFF2-40B4-BE49-F238E27FC236}">
                <a16:creationId xmlns:a16="http://schemas.microsoft.com/office/drawing/2014/main" id="{FCA042EB-026A-CFA1-0AFA-5EF7166896EF}"/>
              </a:ext>
            </a:extLst>
          </p:cNvPr>
          <p:cNvGraphicFramePr>
            <a:graphicFrameLocks noGrp="1"/>
          </p:cNvGraphicFramePr>
          <p:nvPr>
            <p:extLst>
              <p:ext uri="{D42A27DB-BD31-4B8C-83A1-F6EECF244321}">
                <p14:modId xmlns:p14="http://schemas.microsoft.com/office/powerpoint/2010/main" val="3247753356"/>
              </p:ext>
            </p:extLst>
          </p:nvPr>
        </p:nvGraphicFramePr>
        <p:xfrm>
          <a:off x="5037848" y="5893676"/>
          <a:ext cx="1970512" cy="682366"/>
        </p:xfrm>
        <a:graphic>
          <a:graphicData uri="http://schemas.openxmlformats.org/drawingml/2006/table">
            <a:tbl>
              <a:tblPr firstRow="1" bandRow="1">
                <a:tableStyleId>{F2DE63D5-997A-4646-A377-4702673A728D}</a:tableStyleId>
              </a:tblPr>
              <a:tblGrid>
                <a:gridCol w="965149">
                  <a:extLst>
                    <a:ext uri="{9D8B030D-6E8A-4147-A177-3AD203B41FA5}">
                      <a16:colId xmlns:a16="http://schemas.microsoft.com/office/drawing/2014/main" val="4258759562"/>
                    </a:ext>
                  </a:extLst>
                </a:gridCol>
                <a:gridCol w="1005363">
                  <a:extLst>
                    <a:ext uri="{9D8B030D-6E8A-4147-A177-3AD203B41FA5}">
                      <a16:colId xmlns:a16="http://schemas.microsoft.com/office/drawing/2014/main" val="1814056992"/>
                    </a:ext>
                  </a:extLst>
                </a:gridCol>
              </a:tblGrid>
              <a:tr h="341183">
                <a:tc>
                  <a:txBody>
                    <a:bodyPr/>
                    <a:lstStyle/>
                    <a:p>
                      <a:pPr algn="ctr"/>
                      <a:r>
                        <a:rPr kumimoji="1" lang="ja-JP" altLang="en-US" sz="1090" dirty="0">
                          <a:solidFill>
                            <a:schemeClr val="tx1"/>
                          </a:solidFill>
                          <a:latin typeface="+mj-ea"/>
                          <a:ea typeface="+mj-ea"/>
                        </a:rPr>
                        <a:t>総事業費額</a:t>
                      </a: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1008101" rtl="0" eaLnBrk="1" fontAlgn="auto" latinLnBrk="0" hangingPunct="1">
                        <a:lnSpc>
                          <a:spcPct val="100000"/>
                        </a:lnSpc>
                        <a:spcBef>
                          <a:spcPts val="0"/>
                        </a:spcBef>
                        <a:spcAft>
                          <a:spcPts val="0"/>
                        </a:spcAft>
                        <a:buClrTx/>
                        <a:buSzTx/>
                        <a:buFontTx/>
                        <a:buNone/>
                        <a:tabLst/>
                        <a:defRPr/>
                      </a:pPr>
                      <a:r>
                        <a:rPr kumimoji="1" lang="ja-JP" altLang="en-US" sz="1090" b="0" i="0" u="none" strike="noStrike" kern="1200" cap="none" spc="0" normalizeH="0" baseline="0" noProof="0" dirty="0">
                          <a:ln>
                            <a:noFill/>
                          </a:ln>
                          <a:solidFill>
                            <a:schemeClr val="tx1"/>
                          </a:solidFill>
                          <a:effectLst/>
                          <a:uLnTx/>
                          <a:uFillTx/>
                          <a:latin typeface="+mj-ea"/>
                          <a:ea typeface="+mj-ea"/>
                          <a:cs typeface="+mn-cs"/>
                        </a:rPr>
                        <a:t>千円</a:t>
                      </a: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671890"/>
                  </a:ext>
                </a:extLst>
              </a:tr>
              <a:tr h="341183">
                <a:tc>
                  <a:txBody>
                    <a:bodyPr/>
                    <a:lstStyle/>
                    <a:p>
                      <a:pPr algn="ctr"/>
                      <a:r>
                        <a:rPr kumimoji="1" lang="ja-JP" altLang="en-US" sz="1090" b="1" dirty="0">
                          <a:solidFill>
                            <a:schemeClr val="tx1"/>
                          </a:solidFill>
                          <a:latin typeface="+mj-ea"/>
                          <a:ea typeface="+mj-ea"/>
                        </a:rPr>
                        <a:t>助成申請額</a:t>
                      </a: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1008101" rtl="0" eaLnBrk="1" fontAlgn="auto" latinLnBrk="0" hangingPunct="1">
                        <a:lnSpc>
                          <a:spcPct val="100000"/>
                        </a:lnSpc>
                        <a:spcBef>
                          <a:spcPts val="0"/>
                        </a:spcBef>
                        <a:spcAft>
                          <a:spcPts val="0"/>
                        </a:spcAft>
                        <a:buClrTx/>
                        <a:buSzTx/>
                        <a:buFontTx/>
                        <a:buNone/>
                        <a:tabLst/>
                        <a:defRPr/>
                      </a:pPr>
                      <a:r>
                        <a:rPr kumimoji="1" lang="ja-JP" altLang="en-US" sz="1090" b="0" i="0" u="none" strike="noStrike" kern="1200" cap="none" spc="0" normalizeH="0" baseline="0" noProof="0" dirty="0">
                          <a:ln>
                            <a:noFill/>
                          </a:ln>
                          <a:solidFill>
                            <a:schemeClr val="tx1"/>
                          </a:solidFill>
                          <a:effectLst/>
                          <a:uLnTx/>
                          <a:uFillTx/>
                          <a:latin typeface="+mj-ea"/>
                          <a:ea typeface="+mj-ea"/>
                          <a:cs typeface="+mn-cs"/>
                        </a:rPr>
                        <a:t>千円</a:t>
                      </a: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8813447"/>
                  </a:ext>
                </a:extLst>
              </a:tr>
            </a:tbl>
          </a:graphicData>
        </a:graphic>
      </p:graphicFrame>
      <p:sp>
        <p:nvSpPr>
          <p:cNvPr id="35" name="テキスト ボックス 34">
            <a:extLst>
              <a:ext uri="{FF2B5EF4-FFF2-40B4-BE49-F238E27FC236}">
                <a16:creationId xmlns:a16="http://schemas.microsoft.com/office/drawing/2014/main" id="{CB9D2C1F-A46E-4C44-BE6D-A4675DBD952F}"/>
              </a:ext>
            </a:extLst>
          </p:cNvPr>
          <p:cNvSpPr txBox="1"/>
          <p:nvPr/>
        </p:nvSpPr>
        <p:spPr>
          <a:xfrm>
            <a:off x="7008360" y="5596343"/>
            <a:ext cx="1970512" cy="307777"/>
          </a:xfrm>
          <a:prstGeom prst="rect">
            <a:avLst/>
          </a:prstGeom>
          <a:noFill/>
        </p:spPr>
        <p:txBody>
          <a:bodyPr wrap="square" rtlCol="0">
            <a:spAutoFit/>
          </a:bodyPr>
          <a:lstStyle/>
          <a:p>
            <a:r>
              <a:rPr kumimoji="1" lang="ja-JP" altLang="en-US" sz="1400" b="1" dirty="0">
                <a:solidFill>
                  <a:schemeClr val="accent3"/>
                </a:solidFill>
                <a:latin typeface="+mj-ea"/>
                <a:ea typeface="+mj-ea"/>
              </a:rPr>
              <a:t>｜</a:t>
            </a:r>
            <a:r>
              <a:rPr kumimoji="1" lang="ja-JP" altLang="en-US" sz="1400" b="1" dirty="0">
                <a:latin typeface="+mj-ea"/>
                <a:ea typeface="+mj-ea"/>
              </a:rPr>
              <a:t>加点措置</a:t>
            </a:r>
            <a:endParaRPr kumimoji="1" lang="en-US" altLang="ja-JP" sz="1400" b="1" dirty="0">
              <a:latin typeface="+mj-ea"/>
              <a:ea typeface="+mj-ea"/>
            </a:endParaRPr>
          </a:p>
        </p:txBody>
      </p:sp>
      <p:sp>
        <p:nvSpPr>
          <p:cNvPr id="37" name="テキスト ボックス 36">
            <a:extLst>
              <a:ext uri="{FF2B5EF4-FFF2-40B4-BE49-F238E27FC236}">
                <a16:creationId xmlns:a16="http://schemas.microsoft.com/office/drawing/2014/main" id="{F9461CF6-C0D7-CF9F-9899-8B1E0A8A3C80}"/>
              </a:ext>
            </a:extLst>
          </p:cNvPr>
          <p:cNvSpPr txBox="1"/>
          <p:nvPr/>
        </p:nvSpPr>
        <p:spPr>
          <a:xfrm>
            <a:off x="7974123" y="5568616"/>
            <a:ext cx="2146344" cy="338554"/>
          </a:xfrm>
          <a:prstGeom prst="rect">
            <a:avLst/>
          </a:prstGeom>
          <a:noFill/>
        </p:spPr>
        <p:txBody>
          <a:bodyPr wrap="square" rtlCol="0">
            <a:spAutoFit/>
          </a:bodyPr>
          <a:lstStyle/>
          <a:p>
            <a:r>
              <a:rPr kumimoji="1" lang="ja-JP" altLang="en-US" sz="800" dirty="0">
                <a:solidFill>
                  <a:srgbClr val="FF0000"/>
                </a:solidFill>
                <a:latin typeface="+mj-ea"/>
                <a:ea typeface="+mj-ea"/>
              </a:rPr>
              <a:t>希望される場合、</a:t>
            </a:r>
            <a:br>
              <a:rPr kumimoji="1" lang="en-US" altLang="ja-JP" sz="800" dirty="0">
                <a:solidFill>
                  <a:srgbClr val="FF0000"/>
                </a:solidFill>
                <a:latin typeface="+mj-ea"/>
                <a:ea typeface="+mj-ea"/>
              </a:rPr>
            </a:br>
            <a:r>
              <a:rPr kumimoji="1" lang="ja-JP" altLang="en-US" sz="800" dirty="0">
                <a:solidFill>
                  <a:srgbClr val="FF0000"/>
                </a:solidFill>
                <a:latin typeface="+mj-ea"/>
                <a:ea typeface="+mj-ea"/>
              </a:rPr>
              <a:t>該当する項目に◯を記載</a:t>
            </a:r>
            <a:endParaRPr kumimoji="1" lang="en-US" altLang="ja-JP" sz="800" dirty="0">
              <a:solidFill>
                <a:srgbClr val="FF0000"/>
              </a:solidFill>
              <a:latin typeface="+mj-ea"/>
              <a:ea typeface="+mj-ea"/>
            </a:endParaRPr>
          </a:p>
        </p:txBody>
      </p:sp>
      <p:graphicFrame>
        <p:nvGraphicFramePr>
          <p:cNvPr id="22" name="表 7">
            <a:extLst>
              <a:ext uri="{FF2B5EF4-FFF2-40B4-BE49-F238E27FC236}">
                <a16:creationId xmlns:a16="http://schemas.microsoft.com/office/drawing/2014/main" id="{B4B59A5F-B3E1-5BC0-4FCB-22924A2A5050}"/>
              </a:ext>
            </a:extLst>
          </p:cNvPr>
          <p:cNvGraphicFramePr>
            <a:graphicFrameLocks noGrp="1"/>
          </p:cNvGraphicFramePr>
          <p:nvPr>
            <p:extLst>
              <p:ext uri="{D42A27DB-BD31-4B8C-83A1-F6EECF244321}">
                <p14:modId xmlns:p14="http://schemas.microsoft.com/office/powerpoint/2010/main" val="2742192449"/>
              </p:ext>
            </p:extLst>
          </p:nvPr>
        </p:nvGraphicFramePr>
        <p:xfrm>
          <a:off x="7134223" y="5904120"/>
          <a:ext cx="2550925" cy="667168"/>
        </p:xfrm>
        <a:graphic>
          <a:graphicData uri="http://schemas.openxmlformats.org/drawingml/2006/table">
            <a:tbl>
              <a:tblPr firstRow="1" bandRow="1">
                <a:tableStyleId>{F2DE63D5-997A-4646-A377-4702673A728D}</a:tableStyleId>
              </a:tblPr>
              <a:tblGrid>
                <a:gridCol w="2146255">
                  <a:extLst>
                    <a:ext uri="{9D8B030D-6E8A-4147-A177-3AD203B41FA5}">
                      <a16:colId xmlns:a16="http://schemas.microsoft.com/office/drawing/2014/main" val="4258759562"/>
                    </a:ext>
                  </a:extLst>
                </a:gridCol>
                <a:gridCol w="404670">
                  <a:extLst>
                    <a:ext uri="{9D8B030D-6E8A-4147-A177-3AD203B41FA5}">
                      <a16:colId xmlns:a16="http://schemas.microsoft.com/office/drawing/2014/main" val="1814056992"/>
                    </a:ext>
                  </a:extLst>
                </a:gridCol>
              </a:tblGrid>
              <a:tr h="252000">
                <a:tc>
                  <a:txBody>
                    <a:bodyPr/>
                    <a:lstStyle/>
                    <a:p>
                      <a:pPr marL="0" marR="0" lvl="0" indent="0" algn="l" defTabSz="1008101" rtl="0" eaLnBrk="1" fontAlgn="auto" latinLnBrk="0" hangingPunct="1">
                        <a:lnSpc>
                          <a:spcPct val="100000"/>
                        </a:lnSpc>
                        <a:spcBef>
                          <a:spcPts val="0"/>
                        </a:spcBef>
                        <a:spcAft>
                          <a:spcPts val="0"/>
                        </a:spcAft>
                        <a:buClrTx/>
                        <a:buSzTx/>
                        <a:buFontTx/>
                        <a:buNone/>
                        <a:tabLst/>
                        <a:defRPr/>
                      </a:pPr>
                      <a:r>
                        <a:rPr lang="ja-JP" altLang="en-US" sz="1090" b="0" dirty="0">
                          <a:solidFill>
                            <a:schemeClr val="tx1"/>
                          </a:solidFill>
                          <a:latin typeface="+mj-ea"/>
                          <a:ea typeface="+mj-ea"/>
                          <a:cs typeface="メイリオ"/>
                        </a:rPr>
                        <a:t>複数事業者</a:t>
                      </a:r>
                      <a:r>
                        <a:rPr lang="en-US" altLang="ja-JP" sz="1090" b="0" dirty="0">
                          <a:solidFill>
                            <a:schemeClr val="tx1"/>
                          </a:solidFill>
                          <a:latin typeface="+mj-ea"/>
                          <a:ea typeface="+mj-ea"/>
                          <a:cs typeface="メイリオ"/>
                        </a:rPr>
                        <a:t>(</a:t>
                      </a:r>
                      <a:r>
                        <a:rPr lang="ja-JP" altLang="en-US" sz="1090" b="0" dirty="0">
                          <a:solidFill>
                            <a:schemeClr val="tx1"/>
                          </a:solidFill>
                          <a:latin typeface="+mj-ea"/>
                          <a:ea typeface="+mj-ea"/>
                          <a:cs typeface="メイリオ"/>
                        </a:rPr>
                        <a:t>県内市町村を含む</a:t>
                      </a:r>
                      <a:r>
                        <a:rPr lang="en-US" altLang="ja-JP" sz="1090" b="0" dirty="0">
                          <a:solidFill>
                            <a:schemeClr val="tx1"/>
                          </a:solidFill>
                          <a:latin typeface="+mj-ea"/>
                          <a:ea typeface="+mj-ea"/>
                          <a:cs typeface="メイリオ"/>
                        </a:rPr>
                        <a:t>)</a:t>
                      </a:r>
                      <a:r>
                        <a:rPr lang="ja-JP" altLang="en-US" sz="1090" b="0" dirty="0">
                          <a:solidFill>
                            <a:schemeClr val="tx1"/>
                          </a:solidFill>
                          <a:latin typeface="+mj-ea"/>
                          <a:ea typeface="+mj-ea"/>
                          <a:cs typeface="メイリオ"/>
                        </a:rPr>
                        <a:t>による共同実証事業</a:t>
                      </a:r>
                      <a:endParaRPr kumimoji="1" lang="ja-JP" altLang="en-US" sz="1090" b="0" i="0" u="none" strike="noStrike" kern="1200" cap="none" spc="0" normalizeH="0" baseline="0" noProof="0" dirty="0">
                        <a:ln>
                          <a:noFill/>
                        </a:ln>
                        <a:solidFill>
                          <a:schemeClr val="tx1"/>
                        </a:solidFill>
                        <a:effectLst/>
                        <a:uLnTx/>
                        <a:uFillTx/>
                        <a:latin typeface="+mj-ea"/>
                        <a:ea typeface="+mj-ea"/>
                        <a:cs typeface="+mn-cs"/>
                      </a:endParaRP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8101" rtl="0" eaLnBrk="1" fontAlgn="auto" latinLnBrk="0" hangingPunct="1">
                        <a:lnSpc>
                          <a:spcPct val="100000"/>
                        </a:lnSpc>
                        <a:spcBef>
                          <a:spcPts val="0"/>
                        </a:spcBef>
                        <a:spcAft>
                          <a:spcPts val="0"/>
                        </a:spcAft>
                        <a:buClrTx/>
                        <a:buSzTx/>
                        <a:buFontTx/>
                        <a:buNone/>
                        <a:tabLst/>
                        <a:defRPr/>
                      </a:pPr>
                      <a:endParaRPr kumimoji="1" lang="ja-JP" altLang="en-US" sz="109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575837"/>
                  </a:ext>
                </a:extLst>
              </a:tr>
              <a:tr h="252000">
                <a:tc>
                  <a:txBody>
                    <a:bodyPr/>
                    <a:lstStyle/>
                    <a:p>
                      <a:pPr marL="0" marR="0" lvl="0" indent="0" algn="l" defTabSz="1008101" rtl="0" eaLnBrk="1" fontAlgn="auto" latinLnBrk="0" hangingPunct="1">
                        <a:lnSpc>
                          <a:spcPct val="100000"/>
                        </a:lnSpc>
                        <a:spcBef>
                          <a:spcPts val="0"/>
                        </a:spcBef>
                        <a:spcAft>
                          <a:spcPts val="0"/>
                        </a:spcAft>
                        <a:buClrTx/>
                        <a:buSzTx/>
                        <a:buFontTx/>
                        <a:buNone/>
                        <a:tabLst/>
                        <a:defRPr/>
                      </a:pPr>
                      <a:r>
                        <a:rPr lang="ja-JP" altLang="en-US" sz="1090" b="0" dirty="0">
                          <a:solidFill>
                            <a:schemeClr val="tx1"/>
                          </a:solidFill>
                          <a:latin typeface="+mj-ea"/>
                          <a:ea typeface="+mj-ea"/>
                          <a:cs typeface="メイリオ"/>
                        </a:rPr>
                        <a:t>スタートアップ企業</a:t>
                      </a:r>
                      <a:endParaRPr kumimoji="1" lang="ja-JP" altLang="en-US" sz="1090" b="0" i="0" u="none" strike="noStrike" kern="1200" cap="none" spc="0" normalizeH="0" baseline="0" noProof="0" dirty="0">
                        <a:ln>
                          <a:noFill/>
                        </a:ln>
                        <a:solidFill>
                          <a:schemeClr val="tx1"/>
                        </a:solidFill>
                        <a:effectLst/>
                        <a:uLnTx/>
                        <a:uFillTx/>
                        <a:latin typeface="+mj-ea"/>
                        <a:ea typeface="+mj-ea"/>
                        <a:cs typeface="+mn-cs"/>
                      </a:endParaRP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8101" rtl="0" eaLnBrk="1" fontAlgn="auto" latinLnBrk="0" hangingPunct="1">
                        <a:lnSpc>
                          <a:spcPct val="100000"/>
                        </a:lnSpc>
                        <a:spcBef>
                          <a:spcPts val="0"/>
                        </a:spcBef>
                        <a:spcAft>
                          <a:spcPts val="0"/>
                        </a:spcAft>
                        <a:buClrTx/>
                        <a:buSzTx/>
                        <a:buFontTx/>
                        <a:buNone/>
                        <a:tabLst/>
                        <a:defRPr/>
                      </a:pPr>
                      <a:endParaRPr kumimoji="1" lang="ja-JP" altLang="en-US" sz="109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2010042"/>
                  </a:ext>
                </a:extLst>
              </a:tr>
            </a:tbl>
          </a:graphicData>
        </a:graphic>
      </p:graphicFrame>
      <p:sp>
        <p:nvSpPr>
          <p:cNvPr id="23"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5</a:t>
            </a:fld>
            <a:endParaRPr kumimoji="1" lang="ja-JP" altLang="en-US" dirty="0"/>
          </a:p>
        </p:txBody>
      </p:sp>
    </p:spTree>
    <p:extLst>
      <p:ext uri="{BB962C8B-B14F-4D97-AF65-F5344CB8AC3E}">
        <p14:creationId xmlns:p14="http://schemas.microsoft.com/office/powerpoint/2010/main" val="369905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06124" y="289867"/>
            <a:ext cx="8893752" cy="461665"/>
          </a:xfrm>
          <a:prstGeom prst="rect">
            <a:avLst/>
          </a:prstGeom>
          <a:noFill/>
        </p:spPr>
        <p:txBody>
          <a:bodyPr wrap="square" rtlCol="0">
            <a:spAutoFit/>
          </a:bodyPr>
          <a:lstStyle/>
          <a:p>
            <a:r>
              <a:rPr kumimoji="1" lang="ja-JP" altLang="en-US" sz="2400" b="1" dirty="0">
                <a:latin typeface="+mj-ea"/>
                <a:ea typeface="+mj-ea"/>
              </a:rPr>
              <a:t>本実証実験において取り組む熊本県の社会課題、課題解決方法</a:t>
            </a:r>
          </a:p>
        </p:txBody>
      </p:sp>
      <p:sp>
        <p:nvSpPr>
          <p:cNvPr id="10" name="テキスト ボックス 9">
            <a:extLst>
              <a:ext uri="{FF2B5EF4-FFF2-40B4-BE49-F238E27FC236}">
                <a16:creationId xmlns:a16="http://schemas.microsoft.com/office/drawing/2014/main" id="{F5E2FF8A-1207-9018-D550-C1801757077D}"/>
              </a:ext>
            </a:extLst>
          </p:cNvPr>
          <p:cNvSpPr txBox="1"/>
          <p:nvPr/>
        </p:nvSpPr>
        <p:spPr>
          <a:xfrm>
            <a:off x="649287" y="970061"/>
            <a:ext cx="8893751" cy="526297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400" dirty="0">
                <a:solidFill>
                  <a:srgbClr val="FF0000"/>
                </a:solidFill>
                <a:latin typeface="+mj-ea"/>
                <a:ea typeface="+mj-ea"/>
              </a:rPr>
              <a:t>【</a:t>
            </a:r>
            <a:r>
              <a:rPr kumimoji="1" lang="ja-JP" altLang="en-US" sz="1400" dirty="0">
                <a:solidFill>
                  <a:srgbClr val="FF0000"/>
                </a:solidFill>
                <a:latin typeface="+mj-ea"/>
                <a:ea typeface="+mj-ea"/>
              </a:rPr>
              <a:t>社会課題</a:t>
            </a:r>
            <a:r>
              <a:rPr kumimoji="1" lang="en-US" altLang="ja-JP" sz="1400" dirty="0">
                <a:solidFill>
                  <a:srgbClr val="FF0000"/>
                </a:solidFill>
                <a:latin typeface="+mj-ea"/>
                <a:ea typeface="+mj-ea"/>
              </a:rPr>
              <a:t>】</a:t>
            </a:r>
            <a:r>
              <a:rPr kumimoji="1" lang="ja-JP" altLang="en-US" sz="1400" dirty="0">
                <a:solidFill>
                  <a:srgbClr val="FF0000"/>
                </a:solidFill>
                <a:latin typeface="+mj-ea"/>
                <a:ea typeface="+mj-ea"/>
              </a:rPr>
              <a:t>貴社が本事業に応募するにあたって着目した、熊本県において解決すべき社会課題について、その理由と現状の課題認識を併せて記載してください。</a:t>
            </a:r>
            <a:endParaRPr kumimoji="1" lang="en-US" altLang="ja-JP" sz="1400" dirty="0">
              <a:solidFill>
                <a:srgbClr val="FF0000"/>
              </a:solidFill>
              <a:latin typeface="+mj-ea"/>
              <a:ea typeface="+mj-ea"/>
            </a:endParaRPr>
          </a:p>
          <a:p>
            <a:pPr marL="285750" indent="-285750">
              <a:buFont typeface="Arial" panose="020B0604020202020204" pitchFamily="34" charset="0"/>
              <a:buChar char="•"/>
            </a:pPr>
            <a:r>
              <a:rPr kumimoji="1" lang="en-US" altLang="ja-JP" sz="1400" dirty="0">
                <a:solidFill>
                  <a:srgbClr val="FF0000"/>
                </a:solidFill>
                <a:latin typeface="+mj-ea"/>
                <a:ea typeface="+mj-ea"/>
              </a:rPr>
              <a:t>【</a:t>
            </a:r>
            <a:r>
              <a:rPr kumimoji="1" lang="ja-JP" altLang="en-US" sz="1400" dirty="0">
                <a:solidFill>
                  <a:srgbClr val="FF0000"/>
                </a:solidFill>
                <a:latin typeface="+mj-ea"/>
                <a:ea typeface="+mj-ea"/>
              </a:rPr>
              <a:t>課題解決方法</a:t>
            </a:r>
            <a:r>
              <a:rPr kumimoji="1" lang="en-US" altLang="ja-JP" sz="1400" dirty="0">
                <a:solidFill>
                  <a:srgbClr val="FF0000"/>
                </a:solidFill>
                <a:latin typeface="+mj-ea"/>
                <a:ea typeface="+mj-ea"/>
              </a:rPr>
              <a:t>】</a:t>
            </a:r>
            <a:r>
              <a:rPr kumimoji="1" lang="ja-JP" altLang="en-US" sz="1400" dirty="0">
                <a:solidFill>
                  <a:srgbClr val="FF0000"/>
                </a:solidFill>
                <a:latin typeface="+mj-ea"/>
                <a:ea typeface="+mj-ea"/>
              </a:rPr>
              <a:t>課題解決の方法、</a:t>
            </a:r>
            <a:r>
              <a:rPr kumimoji="1" lang="ja-JP" altLang="en-US" sz="1400" b="1" u="sng" dirty="0">
                <a:solidFill>
                  <a:srgbClr val="FF0000"/>
                </a:solidFill>
                <a:latin typeface="+mj-ea"/>
                <a:ea typeface="+mj-ea"/>
              </a:rPr>
              <a:t>今回実施したいと考えている実証実験の具体的な内容</a:t>
            </a:r>
            <a:r>
              <a:rPr kumimoji="1" lang="ja-JP" altLang="en-US" sz="1400" dirty="0">
                <a:solidFill>
                  <a:srgbClr val="FF0000"/>
                </a:solidFill>
                <a:latin typeface="+mj-ea"/>
                <a:ea typeface="+mj-ea"/>
              </a:rPr>
              <a:t>を記載してください。</a:t>
            </a: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endParaRPr kumimoji="1" lang="en-US" altLang="ja-JP" sz="1400" dirty="0">
              <a:solidFill>
                <a:srgbClr val="FF0000"/>
              </a:solidFill>
              <a:latin typeface="+mj-ea"/>
              <a:ea typeface="+mj-ea"/>
            </a:endParaRPr>
          </a:p>
        </p:txBody>
      </p:sp>
      <p:sp>
        <p:nvSpPr>
          <p:cNvPr id="7"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6</a:t>
            </a:fld>
            <a:endParaRPr kumimoji="1" lang="ja-JP" altLang="en-US" dirty="0"/>
          </a:p>
        </p:txBody>
      </p:sp>
      <p:sp>
        <p:nvSpPr>
          <p:cNvPr id="4" name="テキスト ボックス 3"/>
          <p:cNvSpPr txBox="1"/>
          <p:nvPr/>
        </p:nvSpPr>
        <p:spPr>
          <a:xfrm>
            <a:off x="416620" y="6298731"/>
            <a:ext cx="8830183" cy="369332"/>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応募領域</a:t>
            </a:r>
            <a:r>
              <a:rPr kumimoji="1" lang="en-US" altLang="ja-JP" sz="1600" dirty="0">
                <a:latin typeface="+mj-ea"/>
                <a:ea typeface="+mj-ea"/>
              </a:rPr>
              <a:t>】</a:t>
            </a:r>
            <a:r>
              <a:rPr kumimoji="1" lang="ja-JP" altLang="en-US" sz="1600" dirty="0">
                <a:latin typeface="+mj-ea"/>
                <a:ea typeface="+mj-ea"/>
              </a:rPr>
              <a:t>医療・介護・健康・食・ビューティー・スマート農業</a:t>
            </a:r>
            <a:r>
              <a:rPr kumimoji="1" lang="ja-JP" altLang="en-US" dirty="0">
                <a:latin typeface="+mj-ea"/>
                <a:ea typeface="+mj-ea"/>
              </a:rPr>
              <a:t>　</a:t>
            </a:r>
            <a:r>
              <a:rPr kumimoji="1" lang="ja-JP" altLang="en-US" sz="1200" dirty="0">
                <a:latin typeface="+mj-ea"/>
                <a:ea typeface="+mj-ea"/>
              </a:rPr>
              <a:t>（〇をつけてください）</a:t>
            </a:r>
          </a:p>
        </p:txBody>
      </p:sp>
      <p:sp>
        <p:nvSpPr>
          <p:cNvPr id="6" name="楕円 5"/>
          <p:cNvSpPr/>
          <p:nvPr/>
        </p:nvSpPr>
        <p:spPr>
          <a:xfrm>
            <a:off x="8467668" y="6378206"/>
            <a:ext cx="844061" cy="35134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246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48433" y="289867"/>
            <a:ext cx="9095458" cy="461665"/>
          </a:xfrm>
          <a:prstGeom prst="rect">
            <a:avLst/>
          </a:prstGeom>
          <a:noFill/>
        </p:spPr>
        <p:txBody>
          <a:bodyPr wrap="square" rtlCol="0">
            <a:spAutoFit/>
          </a:bodyPr>
          <a:lstStyle/>
          <a:p>
            <a:r>
              <a:rPr kumimoji="1" lang="ja-JP" altLang="en-US" sz="2400" b="1" dirty="0">
                <a:latin typeface="+mj-ea"/>
                <a:ea typeface="+mj-ea"/>
              </a:rPr>
              <a:t>本実証実験の成果指標、懸念事項・事務局等の支援が必要な事項</a:t>
            </a:r>
          </a:p>
        </p:txBody>
      </p:sp>
      <p:sp>
        <p:nvSpPr>
          <p:cNvPr id="10" name="テキスト ボックス 9">
            <a:extLst>
              <a:ext uri="{FF2B5EF4-FFF2-40B4-BE49-F238E27FC236}">
                <a16:creationId xmlns:a16="http://schemas.microsoft.com/office/drawing/2014/main" id="{F5E2FF8A-1207-9018-D550-C1801757077D}"/>
              </a:ext>
            </a:extLst>
          </p:cNvPr>
          <p:cNvSpPr txBox="1"/>
          <p:nvPr/>
        </p:nvSpPr>
        <p:spPr>
          <a:xfrm>
            <a:off x="649287" y="970061"/>
            <a:ext cx="4334119" cy="5047536"/>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solidFill>
                  <a:srgbClr val="FF0000"/>
                </a:solidFill>
                <a:latin typeface="+mj-ea"/>
                <a:ea typeface="+mj-ea"/>
              </a:rPr>
              <a:t>今回実証実験を実施した場合、どのように実証実験の結果を評価すべきか、現在考えている成果指標を記載してください。（</a:t>
            </a:r>
            <a:r>
              <a:rPr kumimoji="1" lang="en-US" altLang="ja-JP" sz="1400" dirty="0">
                <a:solidFill>
                  <a:srgbClr val="FF0000"/>
                </a:solidFill>
                <a:latin typeface="+mj-ea"/>
                <a:ea typeface="+mj-ea"/>
              </a:rPr>
              <a:t>KPI</a:t>
            </a:r>
            <a:r>
              <a:rPr kumimoji="1" lang="ja-JP" altLang="en-US" sz="1400" dirty="0">
                <a:solidFill>
                  <a:srgbClr val="FF0000"/>
                </a:solidFill>
                <a:latin typeface="+mj-ea"/>
                <a:ea typeface="+mj-ea"/>
              </a:rPr>
              <a:t>などでも可）</a:t>
            </a: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endParaRPr kumimoji="1" lang="en-US" altLang="ja-JP" sz="1400" dirty="0">
              <a:solidFill>
                <a:srgbClr val="FF0000"/>
              </a:solidFill>
              <a:latin typeface="+mj-ea"/>
              <a:ea typeface="+mj-ea"/>
            </a:endParaRPr>
          </a:p>
        </p:txBody>
      </p:sp>
      <p:sp>
        <p:nvSpPr>
          <p:cNvPr id="6" name="テキスト ボックス 5">
            <a:extLst>
              <a:ext uri="{FF2B5EF4-FFF2-40B4-BE49-F238E27FC236}">
                <a16:creationId xmlns:a16="http://schemas.microsoft.com/office/drawing/2014/main" id="{30B51A92-1EF6-44BA-8C69-396026467AAF}"/>
              </a:ext>
            </a:extLst>
          </p:cNvPr>
          <p:cNvSpPr txBox="1"/>
          <p:nvPr/>
        </p:nvSpPr>
        <p:spPr>
          <a:xfrm>
            <a:off x="5188814" y="970061"/>
            <a:ext cx="4415091" cy="5478423"/>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solidFill>
                  <a:srgbClr val="FF0000"/>
                </a:solidFill>
                <a:latin typeface="+mj-ea"/>
                <a:ea typeface="+mj-ea"/>
              </a:rPr>
              <a:t>懸念事項や特に支援が必要な事項をご記載ください。（調整中の事項があれば調整状況も記載）</a:t>
            </a:r>
            <a:endParaRPr kumimoji="1" lang="en-US" altLang="ja-JP" sz="1400" dirty="0">
              <a:solidFill>
                <a:srgbClr val="FF0000"/>
              </a:solidFill>
              <a:latin typeface="+mj-ea"/>
              <a:ea typeface="+mj-ea"/>
            </a:endParaRPr>
          </a:p>
          <a:p>
            <a:pPr marL="285750" indent="-285750">
              <a:buFont typeface="Arial" panose="020B0604020202020204" pitchFamily="34" charset="0"/>
              <a:buChar char="•"/>
            </a:pPr>
            <a:r>
              <a:rPr kumimoji="1" lang="ja-JP" altLang="en-US" sz="1400" dirty="0">
                <a:solidFill>
                  <a:srgbClr val="FF0000"/>
                </a:solidFill>
                <a:latin typeface="+mj-ea"/>
                <a:ea typeface="+mj-ea"/>
              </a:rPr>
              <a:t>サポーターが提供する</a:t>
            </a:r>
            <a:r>
              <a:rPr kumimoji="1" lang="ja-JP" altLang="en-US" sz="1400">
                <a:solidFill>
                  <a:srgbClr val="FF0000"/>
                </a:solidFill>
                <a:latin typeface="+mj-ea"/>
                <a:ea typeface="+mj-ea"/>
              </a:rPr>
              <a:t>実証フィールドの活用を想定している場合は、内容を記載してください。</a:t>
            </a: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endParaRPr kumimoji="1" lang="en-US" altLang="ja-JP" sz="1400" dirty="0">
              <a:solidFill>
                <a:srgbClr val="FF0000"/>
              </a:solidFill>
              <a:latin typeface="+mj-ea"/>
              <a:ea typeface="+mj-ea"/>
            </a:endParaRPr>
          </a:p>
        </p:txBody>
      </p:sp>
      <p:sp>
        <p:nvSpPr>
          <p:cNvPr id="8"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7</a:t>
            </a:fld>
            <a:endParaRPr kumimoji="1" lang="ja-JP" altLang="en-US" dirty="0"/>
          </a:p>
        </p:txBody>
      </p:sp>
    </p:spTree>
    <p:extLst>
      <p:ext uri="{BB962C8B-B14F-4D97-AF65-F5344CB8AC3E}">
        <p14:creationId xmlns:p14="http://schemas.microsoft.com/office/powerpoint/2010/main" val="167184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48433" y="289867"/>
            <a:ext cx="9095458" cy="461665"/>
          </a:xfrm>
          <a:prstGeom prst="rect">
            <a:avLst/>
          </a:prstGeom>
          <a:noFill/>
        </p:spPr>
        <p:txBody>
          <a:bodyPr wrap="square" rtlCol="0">
            <a:spAutoFit/>
          </a:bodyPr>
          <a:lstStyle/>
          <a:p>
            <a:r>
              <a:rPr kumimoji="1" lang="ja-JP" altLang="en-US" sz="2400" b="1" dirty="0">
                <a:latin typeface="+mj-ea"/>
                <a:ea typeface="+mj-ea"/>
              </a:rPr>
              <a:t>事業化の可能性・将来性、競争力</a:t>
            </a:r>
          </a:p>
        </p:txBody>
      </p:sp>
      <p:sp>
        <p:nvSpPr>
          <p:cNvPr id="6" name="テキスト ボックス 5">
            <a:extLst>
              <a:ext uri="{FF2B5EF4-FFF2-40B4-BE49-F238E27FC236}">
                <a16:creationId xmlns:a16="http://schemas.microsoft.com/office/drawing/2014/main" id="{30B51A92-1EF6-44BA-8C69-396026467AAF}"/>
              </a:ext>
            </a:extLst>
          </p:cNvPr>
          <p:cNvSpPr txBox="1"/>
          <p:nvPr/>
        </p:nvSpPr>
        <p:spPr>
          <a:xfrm>
            <a:off x="5280214" y="970061"/>
            <a:ext cx="3976501" cy="5478423"/>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solidFill>
                  <a:srgbClr val="FF0000"/>
                </a:solidFill>
                <a:latin typeface="+mj-ea"/>
                <a:ea typeface="+mj-ea"/>
                <a:cs typeface="メイリオ" panose="020B0604030504040204" pitchFamily="50" charset="-128"/>
              </a:rPr>
              <a:t>今回の事業（本実証実験を含む）を通じて、どのようなビジネスモデル、事業展開等を見通しているのか、記載してください。</a:t>
            </a:r>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cs typeface="メイリオ" panose="020B0604030504040204" pitchFamily="50" charset="-128"/>
            </a:endParaRPr>
          </a:p>
        </p:txBody>
      </p:sp>
      <p:sp>
        <p:nvSpPr>
          <p:cNvPr id="4" name="テキスト ボックス 3">
            <a:extLst>
              <a:ext uri="{FF2B5EF4-FFF2-40B4-BE49-F238E27FC236}">
                <a16:creationId xmlns:a16="http://schemas.microsoft.com/office/drawing/2014/main" id="{8033043B-A8FB-1307-4C05-3C9B344DD290}"/>
              </a:ext>
            </a:extLst>
          </p:cNvPr>
          <p:cNvSpPr txBox="1"/>
          <p:nvPr/>
        </p:nvSpPr>
        <p:spPr>
          <a:xfrm>
            <a:off x="566906" y="662285"/>
            <a:ext cx="9095458" cy="307777"/>
          </a:xfrm>
          <a:prstGeom prst="rect">
            <a:avLst/>
          </a:prstGeom>
          <a:noFill/>
        </p:spPr>
        <p:txBody>
          <a:bodyPr wrap="square" rtlCol="0">
            <a:spAutoFit/>
          </a:bodyPr>
          <a:lstStyle/>
          <a:p>
            <a:r>
              <a:rPr kumimoji="1" lang="ja-JP" altLang="en-US" sz="1400" b="1" dirty="0">
                <a:latin typeface="+mj-ea"/>
                <a:ea typeface="+mj-ea"/>
              </a:rPr>
              <a:t>（アプローチする市場及びその規模・成長性、ビジネスモデル等について）</a:t>
            </a:r>
          </a:p>
        </p:txBody>
      </p:sp>
      <p:sp>
        <p:nvSpPr>
          <p:cNvPr id="8" name="テキスト ボックス 7">
            <a:extLst>
              <a:ext uri="{FF2B5EF4-FFF2-40B4-BE49-F238E27FC236}">
                <a16:creationId xmlns:a16="http://schemas.microsoft.com/office/drawing/2014/main" id="{F5E2FF8A-1207-9018-D550-C1801757077D}"/>
              </a:ext>
            </a:extLst>
          </p:cNvPr>
          <p:cNvSpPr txBox="1"/>
          <p:nvPr/>
        </p:nvSpPr>
        <p:spPr>
          <a:xfrm>
            <a:off x="475181" y="977026"/>
            <a:ext cx="4463778" cy="5262979"/>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solidFill>
                  <a:srgbClr val="FF0000"/>
                </a:solidFill>
                <a:latin typeface="+mj-ea"/>
                <a:ea typeface="+mj-ea"/>
                <a:cs typeface="メイリオ" panose="020B0604030504040204" pitchFamily="50" charset="-128"/>
              </a:rPr>
              <a:t>市場の規模と成長性について、実証実験を通じて、現在から将来にかけてどのような成長・拡大を見込んでいるのかご記載ください。なお、第三者のデータを用いる場合にはデータ出展元も記載ください。</a:t>
            </a:r>
            <a:endParaRPr lang="en-US" altLang="ja-JP" sz="1400" dirty="0">
              <a:solidFill>
                <a:srgbClr val="FF0000"/>
              </a:solidFill>
              <a:latin typeface="+mj-ea"/>
              <a:ea typeface="+mj-ea"/>
              <a:cs typeface="メイリオ" panose="020B0604030504040204" pitchFamily="50" charset="-128"/>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endParaRPr lang="ja-JP" altLang="en-US" sz="1400" dirty="0">
              <a:solidFill>
                <a:srgbClr val="FF0000"/>
              </a:solidFill>
              <a:latin typeface="+mj-ea"/>
              <a:ea typeface="+mj-ea"/>
            </a:endParaRPr>
          </a:p>
        </p:txBody>
      </p:sp>
      <p:sp>
        <p:nvSpPr>
          <p:cNvPr id="11"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8</a:t>
            </a:fld>
            <a:endParaRPr kumimoji="1" lang="ja-JP" altLang="en-US" dirty="0"/>
          </a:p>
        </p:txBody>
      </p:sp>
    </p:spTree>
    <p:extLst>
      <p:ext uri="{BB962C8B-B14F-4D97-AF65-F5344CB8AC3E}">
        <p14:creationId xmlns:p14="http://schemas.microsoft.com/office/powerpoint/2010/main" val="2526655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06124" y="289867"/>
            <a:ext cx="8893752" cy="461665"/>
          </a:xfrm>
          <a:prstGeom prst="rect">
            <a:avLst/>
          </a:prstGeom>
          <a:noFill/>
        </p:spPr>
        <p:txBody>
          <a:bodyPr wrap="square" rtlCol="0">
            <a:spAutoFit/>
          </a:bodyPr>
          <a:lstStyle/>
          <a:p>
            <a:r>
              <a:rPr kumimoji="1" lang="ja-JP" altLang="en-US" sz="2400" b="1" dirty="0">
                <a:latin typeface="+mj-ea"/>
                <a:ea typeface="+mj-ea"/>
              </a:rPr>
              <a:t>本実証実験がもたらす社会的インパクト</a:t>
            </a:r>
          </a:p>
        </p:txBody>
      </p:sp>
      <p:sp>
        <p:nvSpPr>
          <p:cNvPr id="10" name="テキスト ボックス 9">
            <a:extLst>
              <a:ext uri="{FF2B5EF4-FFF2-40B4-BE49-F238E27FC236}">
                <a16:creationId xmlns:a16="http://schemas.microsoft.com/office/drawing/2014/main" id="{F5E2FF8A-1207-9018-D550-C1801757077D}"/>
              </a:ext>
            </a:extLst>
          </p:cNvPr>
          <p:cNvSpPr txBox="1"/>
          <p:nvPr/>
        </p:nvSpPr>
        <p:spPr>
          <a:xfrm>
            <a:off x="649287" y="970061"/>
            <a:ext cx="8893751" cy="5478423"/>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solidFill>
                  <a:srgbClr val="FF0000"/>
                </a:solidFill>
                <a:latin typeface="+mj-ea"/>
                <a:ea typeface="+mj-ea"/>
              </a:rPr>
              <a:t>実証実験によって、社会に対してもたらされる影響や変化について、具体的な評価・測定方法を示しつつ、その社会的インパクトを具体的かつ定量的に記載してください。</a:t>
            </a: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pPr marL="285750" indent="-285750">
              <a:buFont typeface="Arial" panose="020B0604020202020204" pitchFamily="34" charset="0"/>
              <a:buChar char="•"/>
            </a:pPr>
            <a:endParaRPr kumimoji="1" lang="en-US" altLang="ja-JP" sz="1400" dirty="0">
              <a:solidFill>
                <a:srgbClr val="FF0000"/>
              </a:solidFill>
              <a:latin typeface="+mj-ea"/>
              <a:ea typeface="+mj-ea"/>
            </a:endParaRPr>
          </a:p>
          <a:p>
            <a:endParaRPr kumimoji="1" lang="en-US" altLang="ja-JP" sz="1400" dirty="0">
              <a:solidFill>
                <a:srgbClr val="FF0000"/>
              </a:solidFill>
              <a:latin typeface="+mj-ea"/>
              <a:ea typeface="+mj-ea"/>
            </a:endParaRPr>
          </a:p>
        </p:txBody>
      </p:sp>
      <p:sp>
        <p:nvSpPr>
          <p:cNvPr id="7"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9</a:t>
            </a:fld>
            <a:endParaRPr kumimoji="1" lang="ja-JP" altLang="en-US" dirty="0"/>
          </a:p>
        </p:txBody>
      </p:sp>
    </p:spTree>
    <p:extLst>
      <p:ext uri="{BB962C8B-B14F-4D97-AF65-F5344CB8AC3E}">
        <p14:creationId xmlns:p14="http://schemas.microsoft.com/office/powerpoint/2010/main" val="474390653"/>
      </p:ext>
    </p:extLst>
  </p:cSld>
  <p:clrMapOvr>
    <a:masterClrMapping/>
  </p:clrMapOvr>
</p:sld>
</file>

<file path=ppt/theme/theme1.xml><?xml version="1.0" encoding="utf-8"?>
<a:theme xmlns:a="http://schemas.openxmlformats.org/drawingml/2006/main" name="Office テーマ">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TM03457503[[fn=クォータブル]]</Template>
  <TotalTime>842</TotalTime>
  <Words>1997</Words>
  <Application>Microsoft Office PowerPoint</Application>
  <PresentationFormat>A4 210 x 297 mm</PresentationFormat>
  <Paragraphs>402</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HG丸ｺﾞｼｯｸM-PRO</vt:lpstr>
      <vt:lpstr>Meiryo UI</vt:lpstr>
      <vt:lpstr>游ゴシック</vt:lpstr>
      <vt:lpstr>Arial</vt:lpstr>
      <vt:lpstr>Consolas</vt:lpstr>
      <vt:lpstr>Verdana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1750227</cp:lastModifiedBy>
  <cp:revision>175</cp:revision>
  <cp:lastPrinted>2025-05-21T01:21:04Z</cp:lastPrinted>
  <dcterms:created xsi:type="dcterms:W3CDTF">2025-04-21T09:32:37Z</dcterms:created>
  <dcterms:modified xsi:type="dcterms:W3CDTF">2025-06-09T00:20:55Z</dcterms:modified>
</cp:coreProperties>
</file>